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72" r:id="rId4"/>
    <p:sldId id="266" r:id="rId5"/>
    <p:sldId id="260" r:id="rId6"/>
    <p:sldId id="261" r:id="rId7"/>
    <p:sldId id="274" r:id="rId8"/>
    <p:sldId id="276" r:id="rId9"/>
    <p:sldId id="271" r:id="rId10"/>
    <p:sldId id="275" r:id="rId11"/>
    <p:sldId id="262" r:id="rId12"/>
    <p:sldId id="267" r:id="rId13"/>
    <p:sldId id="268" r:id="rId14"/>
    <p:sldId id="277" r:id="rId15"/>
    <p:sldId id="273" r:id="rId16"/>
    <p:sldId id="278" r:id="rId17"/>
    <p:sldId id="284" r:id="rId18"/>
    <p:sldId id="263" r:id="rId19"/>
    <p:sldId id="280" r:id="rId20"/>
    <p:sldId id="281" r:id="rId21"/>
    <p:sldId id="279" r:id="rId22"/>
    <p:sldId id="285" r:id="rId23"/>
    <p:sldId id="265" r:id="rId24"/>
    <p:sldId id="270" r:id="rId25"/>
    <p:sldId id="282" r:id="rId26"/>
    <p:sldId id="286" r:id="rId27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29"/>
    </p:embeddedFont>
    <p:embeddedFont>
      <p:font typeface="12롯데마트드림Medium" panose="020206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9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66441-71CD-4A75-A46D-E8FE9A6C26B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2096B-F9CC-4D9C-ACF0-30ED7C0F25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73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2096B-F9CC-4D9C-ACF0-30ED7C0F25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850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 처리에 있어서는 색상 데이터 공간을 일정한 크기로 나누는 단위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2096B-F9CC-4D9C-ACF0-30ED7C0F25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5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2096B-F9CC-4D9C-ACF0-30ED7C0F254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0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2096B-F9CC-4D9C-ACF0-30ED7C0F25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0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9F53F-1D36-4930-BE84-1BC36779F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85A2C6-456A-45C4-8E48-B70F40634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CFF98C-6CED-464E-9FE6-705934C6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FE97C-9ACD-4FA8-8273-5E1C95E8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F4B56-219E-4470-8AD7-A8DF8BEF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1137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6A464-3B47-4043-ACFF-7BFF3E6F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E7F95-FC35-4724-AEE4-247BF046A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0B3B7A-841B-45A3-BD83-594B4554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27975-A020-4226-94C5-941BB099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6A339-5090-495F-8C33-47B0942E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01707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34E096-53AA-453D-9C47-611E75656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BF803D-0B60-4C42-87FF-4381EEB24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A37BE3-8EE7-4D5F-8FAC-ED7F2C82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4FE82-48A5-49B0-8882-80D3AA22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F8D4E-4C45-4245-98B1-3A374CE0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10020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CFB35-8B06-4135-BF14-62094CA8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92D01-8F75-4C6E-A45D-7391C955A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2303D-C6FF-4780-A006-F8ABB605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7F943-69C0-4B25-B915-CCBC8ED6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95969-C8AC-4461-94C4-712C04BC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6382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CD400-0C0B-444E-91EA-EA0B78C7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B065D6-6648-43E0-9C3B-FAB719FB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AB6E7-C132-4550-B9FA-B3FCB249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21E3C-D770-4C1A-9F1C-D92BCDA8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16C369-179E-4081-9E58-AF8731ED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9753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BC199-9285-4523-83D4-F0F40BB4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299DA-DCF5-4754-9925-FB98B61B1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5E5FC-9C40-4737-810E-6D83AED20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5EF3A6-DFBD-449E-9137-D55AB03F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7B216-9B75-45BA-A3C7-95B9CCC2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7BC010-5916-4E3E-81A3-0764448A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443696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65685-79BD-48CE-AFDB-7E8A5F34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8D55D8-EB25-4A88-A788-FC5FFD9A5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8162F9-7729-475E-8657-B79E7C7B1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2203BA-37B8-4474-8C1F-5AA368F56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122701-5E01-42AD-9B32-860F922898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582D78-F92D-445C-9843-D3378B21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4D5A6D-A5E8-40DD-9518-D4364788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BFD4F9-F240-4BDD-8F43-6C8F64FF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922804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0228E-4877-4B4E-915D-9D7151D0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2061FE-EC0B-4F9F-8A7D-6E3F7E03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3D289E-1F49-4390-AE7C-90BC93762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F00C40-346E-4DAC-BC6E-A46E68DE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30468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CBFCC-1CCB-4A0E-BF0F-83941495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6135A9-36B2-4EE6-A940-66877F00C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F4375-8015-40D4-A563-B9066898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440434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5CD1E-1376-4664-8CCD-174E0B03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1C4F9-7863-4DE7-ACE2-3A0AAAF66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49CB3-D71F-4746-B4EF-AB7C34291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C2664B-9FE6-4895-9117-4B9E92310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5FAE76-8E78-44E5-B5DD-EC2AC906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4602DA-44F8-4BE4-8B91-118492FF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7967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536F0-7426-4A9F-BE6D-5B487D66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72DAC9-F573-455C-9EB9-BCF10766E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2D3D2F-BB29-40C5-84A9-D2E19E58E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7050C-843A-446F-82D2-26C7F10D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4AB5C4-50F5-4082-9735-908E65F4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42017F-DC04-4ABB-96C7-0B5AD43D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9886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9DD55F-90FE-4397-81C3-DC7C1DD0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4104E2-87A0-442C-A4D8-ECF5CDF0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69D052-C414-490C-8B48-F863C63A78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9738D-BFDA-4603-BA14-5E01C4974B27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BBF485-DDA7-49EB-AB3C-8AF634D79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854CE4-FC2B-4AC1-B986-64FF37D37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0AA69-D697-4379-B1BC-3507F68DC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9" y="1238111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5" name="자유형 10">
            <a:extLst>
              <a:ext uri="{FF2B5EF4-FFF2-40B4-BE49-F238E27FC236}">
                <a16:creationId xmlns:a16="http://schemas.microsoft.com/office/drawing/2014/main" id="{29F3CFD2-7436-4023-80E2-FE9830F9F3C7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Freeform 36">
            <a:extLst>
              <a:ext uri="{FF2B5EF4-FFF2-40B4-BE49-F238E27FC236}">
                <a16:creationId xmlns:a16="http://schemas.microsoft.com/office/drawing/2014/main" id="{7AFFF7F9-823C-4B57-97B4-81BD599EDF79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E58E568-7F78-464A-BE35-ADD7850DB7ED}"/>
              </a:ext>
            </a:extLst>
          </p:cNvPr>
          <p:cNvSpPr/>
          <p:nvPr/>
        </p:nvSpPr>
        <p:spPr>
          <a:xfrm>
            <a:off x="1027654" y="1737524"/>
            <a:ext cx="7324495" cy="1965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schemeClr val="tx2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CNN</a:t>
            </a:r>
            <a:r>
              <a:rPr lang="ko-KR" altLang="en-US" sz="4400" b="1" kern="0" dirty="0">
                <a:solidFill>
                  <a:schemeClr val="tx2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활용한 </a:t>
            </a:r>
            <a:endParaRPr lang="en-US" altLang="ko-KR" sz="4400" b="1" kern="0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schemeClr val="tx2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KOSPI </a:t>
            </a:r>
            <a:r>
              <a:rPr lang="ko-KR" altLang="en-US" sz="4400" b="1" kern="0" dirty="0">
                <a:solidFill>
                  <a:schemeClr val="tx2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주가지수 시계열 분석</a:t>
            </a:r>
            <a:endParaRPr lang="ko-KR" altLang="en-US" sz="4400" kern="0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0259DD1-EAC8-4E98-8BEA-8316127DDF53}"/>
              </a:ext>
            </a:extLst>
          </p:cNvPr>
          <p:cNvSpPr/>
          <p:nvPr/>
        </p:nvSpPr>
        <p:spPr>
          <a:xfrm>
            <a:off x="7252758" y="5094950"/>
            <a:ext cx="2440692" cy="638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이재권  </a:t>
            </a:r>
            <a:r>
              <a:rPr lang="ko-KR" altLang="en-US" sz="2800" kern="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진영봉</a:t>
            </a:r>
            <a:endParaRPr lang="ko-KR" altLang="en-US" sz="2800" kern="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9" name="자유형 10">
            <a:extLst>
              <a:ext uri="{FF2B5EF4-FFF2-40B4-BE49-F238E27FC236}">
                <a16:creationId xmlns:a16="http://schemas.microsoft.com/office/drawing/2014/main" id="{02EA05E8-E444-497F-9611-4236A143E715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0" name="자유형 10">
            <a:extLst>
              <a:ext uri="{FF2B5EF4-FFF2-40B4-BE49-F238E27FC236}">
                <a16:creationId xmlns:a16="http://schemas.microsoft.com/office/drawing/2014/main" id="{FC7921C8-97B2-41D3-81D1-E2CA5B8C0325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7" name="자유형 10">
            <a:extLst>
              <a:ext uri="{FF2B5EF4-FFF2-40B4-BE49-F238E27FC236}">
                <a16:creationId xmlns:a16="http://schemas.microsoft.com/office/drawing/2014/main" id="{509A5066-231E-4AC1-B619-E0D1DB15EDD1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86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3430915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F75771BA-70AC-4D44-9351-F425F760F926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6196F9BB-8A18-4EF0-BFA7-8BD83A50C931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자유형 10">
            <a:extLst>
              <a:ext uri="{FF2B5EF4-FFF2-40B4-BE49-F238E27FC236}">
                <a16:creationId xmlns:a16="http://schemas.microsoft.com/office/drawing/2014/main" id="{499F505F-330F-47D8-88BB-52E111EA7833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9C683B27-3BC9-4A40-96BD-E4EE161B39E2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C94F5-89DF-404B-8949-532E6A35F19A}"/>
              </a:ext>
            </a:extLst>
          </p:cNvPr>
          <p:cNvSpPr txBox="1"/>
          <p:nvPr/>
        </p:nvSpPr>
        <p:spPr>
          <a:xfrm>
            <a:off x="1214435" y="1147310"/>
            <a:ext cx="7864456" cy="166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UpTrend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: 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종가가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MA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보다 큼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&amp;  5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일간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MA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계속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증가한 상태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0070C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DownTrend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: 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종가가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MA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보다 작음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&amp;  5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일간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MA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계속 감소한 상태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B05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Boxed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: 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그 외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F165DCD-0782-42CF-B980-647689CD25A2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31" name="모서리가 둥근 직사각형 40">
              <a:extLst>
                <a:ext uri="{FF2B5EF4-FFF2-40B4-BE49-F238E27FC236}">
                  <a16:creationId xmlns:a16="http://schemas.microsoft.com/office/drawing/2014/main" id="{5507D66B-FE27-4B62-96D2-1EFABBE8ADC1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B081B0-DFAD-451D-8A59-178CF6E39A66}"/>
                </a:ext>
              </a:extLst>
            </p:cNvPr>
            <p:cNvSpPr txBox="1"/>
            <p:nvPr/>
          </p:nvSpPr>
          <p:spPr>
            <a:xfrm>
              <a:off x="344220" y="207664"/>
              <a:ext cx="4176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Target : Trend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3" name="자유형 10">
            <a:extLst>
              <a:ext uri="{FF2B5EF4-FFF2-40B4-BE49-F238E27FC236}">
                <a16:creationId xmlns:a16="http://schemas.microsoft.com/office/drawing/2014/main" id="{AE0E9B87-D3E2-4E80-BC55-FE7D2F7C8F8B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1562C1F8-4BDB-4680-9468-7144D2A2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80" y="2917452"/>
            <a:ext cx="7930711" cy="39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82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4150216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3" name="자유형 10">
            <a:extLst>
              <a:ext uri="{FF2B5EF4-FFF2-40B4-BE49-F238E27FC236}">
                <a16:creationId xmlns:a16="http://schemas.microsoft.com/office/drawing/2014/main" id="{B1863993-A960-4FE8-9808-5373F804AD83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1BBACABC-4E18-400C-A97C-ED502FB82530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A840891B-D86D-40C9-868D-F357B2026025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B0087F38-1FF2-483E-82CE-FBD48CF8B483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F5F8D88-699E-45CB-801A-70EDC3FEC18A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BCD997C0-BCEB-4A7C-9D35-CBC343E4C759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2D7945-38CF-4872-B411-1F0298E01BEA}"/>
                </a:ext>
              </a:extLst>
            </p:cNvPr>
            <p:cNvSpPr txBox="1"/>
            <p:nvPr/>
          </p:nvSpPr>
          <p:spPr>
            <a:xfrm>
              <a:off x="344220" y="207664"/>
              <a:ext cx="4086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C N </a:t>
              </a:r>
              <a:r>
                <a:rPr lang="en-US" altLang="ko-KR" sz="3200" dirty="0" err="1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N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0" name="자유형 10">
            <a:extLst>
              <a:ext uri="{FF2B5EF4-FFF2-40B4-BE49-F238E27FC236}">
                <a16:creationId xmlns:a16="http://schemas.microsoft.com/office/drawing/2014/main" id="{9B65D1D0-0ADB-4DD3-B79A-7C955B4DFC3F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6FBB6C-C04C-4273-9025-E2EDB039AF7B}"/>
              </a:ext>
            </a:extLst>
          </p:cNvPr>
          <p:cNvSpPr txBox="1"/>
          <p:nvPr/>
        </p:nvSpPr>
        <p:spPr>
          <a:xfrm>
            <a:off x="509404" y="1048095"/>
            <a:ext cx="9247338" cy="325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Convolutional Neural Networks (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합성곱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신경망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공간적 특성을 추출할 수 있는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Convolution Filter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연산을 통해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이미지의 특징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추출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입력데이터를 필터가 순회하며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합성곱을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계산하고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그 계산 결과를 이용하여 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Feature map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만듬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필터를 사용하여 일반적인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DNN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보다 상대적으로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파라미터의 개수가 적음</a:t>
            </a:r>
            <a:endParaRPr lang="en-US" altLang="ko-KR" sz="2000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주로 이미지나 영상 데이터를 처리할 때 쓰임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122" name="Picture 2" descr="인공지능] ANN, DNN, CNN, RNN 개념과 차이">
            <a:extLst>
              <a:ext uri="{FF2B5EF4-FFF2-40B4-BE49-F238E27FC236}">
                <a16:creationId xmlns:a16="http://schemas.microsoft.com/office/drawing/2014/main" id="{7D39DD62-F751-48ED-BD78-DF4186FA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81" y="4594264"/>
            <a:ext cx="8199341" cy="188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6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4150216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3" name="자유형 10">
            <a:extLst>
              <a:ext uri="{FF2B5EF4-FFF2-40B4-BE49-F238E27FC236}">
                <a16:creationId xmlns:a16="http://schemas.microsoft.com/office/drawing/2014/main" id="{B1863993-A960-4FE8-9808-5373F804AD83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1BBACABC-4E18-400C-A97C-ED502FB82530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A840891B-D86D-40C9-868D-F357B2026025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B0087F38-1FF2-483E-82CE-FBD48CF8B483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0ADAAB-A5FC-4F1C-8BD5-9074A3931517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7" name="모서리가 둥근 직사각형 40">
              <a:extLst>
                <a:ext uri="{FF2B5EF4-FFF2-40B4-BE49-F238E27FC236}">
                  <a16:creationId xmlns:a16="http://schemas.microsoft.com/office/drawing/2014/main" id="{2EDCF46F-50D4-4E5B-A668-B665AE84EBF8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5714FA-7F3F-4748-AA1B-5125981084B2}"/>
                </a:ext>
              </a:extLst>
            </p:cNvPr>
            <p:cNvSpPr txBox="1"/>
            <p:nvPr/>
          </p:nvSpPr>
          <p:spPr>
            <a:xfrm>
              <a:off x="344220" y="207664"/>
              <a:ext cx="42074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err="1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ResNet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9" name="자유형 10">
            <a:extLst>
              <a:ext uri="{FF2B5EF4-FFF2-40B4-BE49-F238E27FC236}">
                <a16:creationId xmlns:a16="http://schemas.microsoft.com/office/drawing/2014/main" id="{B36B7CB9-9B82-479C-AE42-BBC125A09BAB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1268" name="Picture 4" descr="TBNet:Pulmonary Tuberculosis Diagnosing System using Deep Neural Networks">
            <a:extLst>
              <a:ext uri="{FF2B5EF4-FFF2-40B4-BE49-F238E27FC236}">
                <a16:creationId xmlns:a16="http://schemas.microsoft.com/office/drawing/2014/main" id="{A9C795B4-196F-4F12-99C6-E16332FDF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90" y="3950797"/>
            <a:ext cx="6220305" cy="263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2A829D-9701-44DC-B06F-6867BB07EA87}"/>
              </a:ext>
            </a:extLst>
          </p:cNvPr>
          <p:cNvSpPr txBox="1"/>
          <p:nvPr/>
        </p:nvSpPr>
        <p:spPr>
          <a:xfrm>
            <a:off x="702415" y="1132516"/>
            <a:ext cx="6677469" cy="253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Residual Network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ResNet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은 이미지 인식 경진대회인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ILSVRC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 우승한 모델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</a:t>
            </a:r>
            <a:r>
              <a:rPr lang="ko-KR" altLang="en-US" sz="2000" dirty="0" err="1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잔차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(Residual)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최소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 되도록 학습시킴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층의 개수에 따라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ResNet-18/34/50/101/152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Pytorch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 제공하는 라이브러리 이용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95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4150216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3" name="자유형 10">
            <a:extLst>
              <a:ext uri="{FF2B5EF4-FFF2-40B4-BE49-F238E27FC236}">
                <a16:creationId xmlns:a16="http://schemas.microsoft.com/office/drawing/2014/main" id="{B1863993-A960-4FE8-9808-5373F804AD83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1BBACABC-4E18-400C-A97C-ED502FB82530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A840891B-D86D-40C9-868D-F357B2026025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B0087F38-1FF2-483E-82CE-FBD48CF8B483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3748AF-0DB3-4A66-A3FB-13C97AF9CF42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7" name="모서리가 둥근 직사각형 40">
              <a:extLst>
                <a:ext uri="{FF2B5EF4-FFF2-40B4-BE49-F238E27FC236}">
                  <a16:creationId xmlns:a16="http://schemas.microsoft.com/office/drawing/2014/main" id="{42DF5B67-1DE1-441B-BEFC-E31F157FF675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707E51-1507-4D9A-A7D0-4A6B001E3F44}"/>
                </a:ext>
              </a:extLst>
            </p:cNvPr>
            <p:cNvSpPr txBox="1"/>
            <p:nvPr/>
          </p:nvSpPr>
          <p:spPr>
            <a:xfrm>
              <a:off x="344220" y="207664"/>
              <a:ext cx="4086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G A F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9" name="자유형 10">
            <a:extLst>
              <a:ext uri="{FF2B5EF4-FFF2-40B4-BE49-F238E27FC236}">
                <a16:creationId xmlns:a16="http://schemas.microsoft.com/office/drawing/2014/main" id="{01A97871-F9CD-4EB0-80F1-312D19CC92F4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93134-36B1-4AAD-B9CE-485C439703E6}"/>
              </a:ext>
            </a:extLst>
          </p:cNvPr>
          <p:cNvSpPr txBox="1"/>
          <p:nvPr/>
        </p:nvSpPr>
        <p:spPr>
          <a:xfrm>
            <a:off x="476196" y="1196765"/>
            <a:ext cx="9431376" cy="2075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Gramian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Angular Field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Temporal Correlation Matrix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생성하고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arccos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사용하여 시계열의 </a:t>
            </a:r>
            <a:r>
              <a:rPr lang="ko-KR" altLang="en-US" sz="2000" dirty="0" err="1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극좌표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계산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GASF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Gramian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Angular Summation Field)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각도 합계의 코사인 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GADF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Gramian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Angular Difference Field)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각도 차이의 사인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4557313-2C92-4A34-A190-D088C8725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25" y="3562188"/>
            <a:ext cx="6591624" cy="329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20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4150216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3" name="자유형 10">
            <a:extLst>
              <a:ext uri="{FF2B5EF4-FFF2-40B4-BE49-F238E27FC236}">
                <a16:creationId xmlns:a16="http://schemas.microsoft.com/office/drawing/2014/main" id="{B1863993-A960-4FE8-9808-5373F804AD83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1BBACABC-4E18-400C-A97C-ED502FB82530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A840891B-D86D-40C9-868D-F357B2026025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B0087F38-1FF2-483E-82CE-FBD48CF8B483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8D9DDAA-119F-4A3C-984F-C4D890A01494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9" name="모서리가 둥근 직사각형 40">
              <a:extLst>
                <a:ext uri="{FF2B5EF4-FFF2-40B4-BE49-F238E27FC236}">
                  <a16:creationId xmlns:a16="http://schemas.microsoft.com/office/drawing/2014/main" id="{63D2D196-63F2-47CA-89F8-75291403B7D2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EE9D29-ADD5-4E10-8F06-976AC65E8ABE}"/>
                </a:ext>
              </a:extLst>
            </p:cNvPr>
            <p:cNvSpPr txBox="1"/>
            <p:nvPr/>
          </p:nvSpPr>
          <p:spPr>
            <a:xfrm>
              <a:off x="344220" y="207664"/>
              <a:ext cx="4086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G A F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1" name="자유형 10">
            <a:extLst>
              <a:ext uri="{FF2B5EF4-FFF2-40B4-BE49-F238E27FC236}">
                <a16:creationId xmlns:a16="http://schemas.microsoft.com/office/drawing/2014/main" id="{669D8765-CDA5-42FD-8569-7B040BA0B674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4C4905-43CF-4DCF-B653-22FBEABF4753}"/>
              </a:ext>
            </a:extLst>
          </p:cNvPr>
          <p:cNvSpPr txBox="1"/>
          <p:nvPr/>
        </p:nvSpPr>
        <p:spPr>
          <a:xfrm>
            <a:off x="2170215" y="1090441"/>
            <a:ext cx="123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UpTrend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C38A01-29BE-4D58-AFE1-35932A0D8427}"/>
              </a:ext>
            </a:extLst>
          </p:cNvPr>
          <p:cNvSpPr txBox="1"/>
          <p:nvPr/>
        </p:nvSpPr>
        <p:spPr>
          <a:xfrm>
            <a:off x="1993462" y="4014008"/>
            <a:ext cx="1592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DownTrend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C280F-9ED3-4BEF-9342-2E1B0DD46C4E}"/>
              </a:ext>
            </a:extLst>
          </p:cNvPr>
          <p:cNvSpPr txBox="1"/>
          <p:nvPr/>
        </p:nvSpPr>
        <p:spPr>
          <a:xfrm>
            <a:off x="6903566" y="2221146"/>
            <a:ext cx="1592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Boxed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6EADB2-D26F-4E4D-8142-1931548F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56" y="1497718"/>
            <a:ext cx="4680000" cy="23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279D57-F84E-4DEC-89DF-933F69C2A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56" y="4414117"/>
            <a:ext cx="4680000" cy="23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A6EAE22-6428-4E4B-A9FA-460DC404B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77" y="2621256"/>
            <a:ext cx="4680000" cy="23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67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4150216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3" name="자유형 10">
            <a:extLst>
              <a:ext uri="{FF2B5EF4-FFF2-40B4-BE49-F238E27FC236}">
                <a16:creationId xmlns:a16="http://schemas.microsoft.com/office/drawing/2014/main" id="{B1863993-A960-4FE8-9808-5373F804AD83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1BBACABC-4E18-400C-A97C-ED502FB82530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A840891B-D86D-40C9-868D-F357B2026025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B0087F38-1FF2-483E-82CE-FBD48CF8B483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7C7364-FB6B-42F4-8F30-E95F998ADF7E}"/>
              </a:ext>
            </a:extLst>
          </p:cNvPr>
          <p:cNvGrpSpPr/>
          <p:nvPr/>
        </p:nvGrpSpPr>
        <p:grpSpPr>
          <a:xfrm>
            <a:off x="325366" y="139023"/>
            <a:ext cx="4322049" cy="778634"/>
            <a:chOff x="325366" y="139023"/>
            <a:chExt cx="4322049" cy="778634"/>
          </a:xfrm>
        </p:grpSpPr>
        <p:sp>
          <p:nvSpPr>
            <p:cNvPr id="27" name="모서리가 둥근 직사각형 40">
              <a:extLst>
                <a:ext uri="{FF2B5EF4-FFF2-40B4-BE49-F238E27FC236}">
                  <a16:creationId xmlns:a16="http://schemas.microsoft.com/office/drawing/2014/main" id="{0F343558-1260-4E9A-B649-F46FAFFD56F2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88B0F6-F587-454D-8ECA-B1707F58E6C6}"/>
                </a:ext>
              </a:extLst>
            </p:cNvPr>
            <p:cNvSpPr txBox="1"/>
            <p:nvPr/>
          </p:nvSpPr>
          <p:spPr>
            <a:xfrm>
              <a:off x="325366" y="207664"/>
              <a:ext cx="4095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M T F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9" name="자유형 10">
            <a:extLst>
              <a:ext uri="{FF2B5EF4-FFF2-40B4-BE49-F238E27FC236}">
                <a16:creationId xmlns:a16="http://schemas.microsoft.com/office/drawing/2014/main" id="{5AB46DEA-84D8-443A-A994-7636C8A53A09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015C5-F9B4-4DAE-AD6D-B4F560074D88}"/>
              </a:ext>
            </a:extLst>
          </p:cNvPr>
          <p:cNvSpPr txBox="1"/>
          <p:nvPr/>
        </p:nvSpPr>
        <p:spPr>
          <a:xfrm>
            <a:off x="466771" y="1196765"/>
            <a:ext cx="8686658" cy="161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Markov Transition Field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시계열을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bin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으로 나누고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나눠진 시계열의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Markov Transition Matrix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계산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시간 정보 손실을 줄이기 위해 전이 행렬을 필드로 분산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DBC69F-2EC6-4857-82CC-3F352309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193" y="3089263"/>
            <a:ext cx="3683935" cy="368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87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4150216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3" name="자유형 10">
            <a:extLst>
              <a:ext uri="{FF2B5EF4-FFF2-40B4-BE49-F238E27FC236}">
                <a16:creationId xmlns:a16="http://schemas.microsoft.com/office/drawing/2014/main" id="{B1863993-A960-4FE8-9808-5373F804AD83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1BBACABC-4E18-400C-A97C-ED502FB82530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A840891B-D86D-40C9-868D-F357B2026025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B0087F38-1FF2-483E-82CE-FBD48CF8B483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21F4E3-0E75-4B1D-8FE0-6C34A5058920}"/>
              </a:ext>
            </a:extLst>
          </p:cNvPr>
          <p:cNvGrpSpPr/>
          <p:nvPr/>
        </p:nvGrpSpPr>
        <p:grpSpPr>
          <a:xfrm>
            <a:off x="325366" y="139023"/>
            <a:ext cx="4322049" cy="778634"/>
            <a:chOff x="325366" y="139023"/>
            <a:chExt cx="4322049" cy="778634"/>
          </a:xfrm>
        </p:grpSpPr>
        <p:sp>
          <p:nvSpPr>
            <p:cNvPr id="30" name="모서리가 둥근 직사각형 40">
              <a:extLst>
                <a:ext uri="{FF2B5EF4-FFF2-40B4-BE49-F238E27FC236}">
                  <a16:creationId xmlns:a16="http://schemas.microsoft.com/office/drawing/2014/main" id="{E9AF1B77-EA43-4E1D-9A2D-BCE4F7A849C5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AF5A3C-55A6-4A4F-9E9A-7A044ECD4BB5}"/>
                </a:ext>
              </a:extLst>
            </p:cNvPr>
            <p:cNvSpPr txBox="1"/>
            <p:nvPr/>
          </p:nvSpPr>
          <p:spPr>
            <a:xfrm>
              <a:off x="325366" y="207664"/>
              <a:ext cx="4095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M T F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2" name="자유형 10">
            <a:extLst>
              <a:ext uri="{FF2B5EF4-FFF2-40B4-BE49-F238E27FC236}">
                <a16:creationId xmlns:a16="http://schemas.microsoft.com/office/drawing/2014/main" id="{0D693143-AE24-4AAA-91AE-9F1E2779B617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B47A71-4D35-491E-B658-8E990F61DE10}"/>
              </a:ext>
            </a:extLst>
          </p:cNvPr>
          <p:cNvSpPr txBox="1"/>
          <p:nvPr/>
        </p:nvSpPr>
        <p:spPr>
          <a:xfrm>
            <a:off x="2170215" y="1090441"/>
            <a:ext cx="123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UpTrend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05388A-F0A9-4EED-A702-7F18D3AED864}"/>
              </a:ext>
            </a:extLst>
          </p:cNvPr>
          <p:cNvSpPr txBox="1"/>
          <p:nvPr/>
        </p:nvSpPr>
        <p:spPr>
          <a:xfrm>
            <a:off x="1993462" y="4014008"/>
            <a:ext cx="1592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DownTrend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6E82FA-59FF-477A-A399-CF10289BEAF1}"/>
              </a:ext>
            </a:extLst>
          </p:cNvPr>
          <p:cNvSpPr txBox="1"/>
          <p:nvPr/>
        </p:nvSpPr>
        <p:spPr>
          <a:xfrm>
            <a:off x="6903566" y="2221146"/>
            <a:ext cx="1592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Boxed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2CFAED-B30B-41E6-8808-C12F4101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" y="1496290"/>
            <a:ext cx="4680000" cy="2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C7A1006-32C7-4DAB-B6E8-597F3368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8" y="4414118"/>
            <a:ext cx="4680000" cy="2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D908D42-5BA6-4BFB-BD23-6C9BE4EB2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060" y="2621256"/>
            <a:ext cx="4680000" cy="2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05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4893653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5" cy="378518"/>
              <a:chOff x="221964" y="1872253"/>
              <a:chExt cx="398655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3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6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4" name="자유형 10">
            <a:extLst>
              <a:ext uri="{FF2B5EF4-FFF2-40B4-BE49-F238E27FC236}">
                <a16:creationId xmlns:a16="http://schemas.microsoft.com/office/drawing/2014/main" id="{BBC9400E-6E15-41A3-B610-8FED9FF3AB14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B673F5AF-B8AC-44E5-9DAF-23D628E4B15A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0DF60CE2-9AD1-4E0F-AED6-621E8C1170EF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577B167E-0551-4259-9AF1-B706E49C39F3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E56EB9-C4A8-46C4-9E0D-6CF6C48B7B11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3A32EBE7-F375-4DF5-9E12-8910550CA038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EBA2D3-6C6D-4E52-A5BA-6861AFDD9C26}"/>
                </a:ext>
              </a:extLst>
            </p:cNvPr>
            <p:cNvSpPr txBox="1"/>
            <p:nvPr/>
          </p:nvSpPr>
          <p:spPr>
            <a:xfrm>
              <a:off x="344220" y="207664"/>
              <a:ext cx="41240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모델링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0" name="자유형 10">
            <a:extLst>
              <a:ext uri="{FF2B5EF4-FFF2-40B4-BE49-F238E27FC236}">
                <a16:creationId xmlns:a16="http://schemas.microsoft.com/office/drawing/2014/main" id="{23FBC150-9171-4FDC-B171-31D74679F2B8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BEB7C97-22A8-4443-BF78-ADC9E8F4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869" y="2917452"/>
            <a:ext cx="7186643" cy="35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FF8CF6-381A-4F6B-9525-C47BAE52C9E6}"/>
              </a:ext>
            </a:extLst>
          </p:cNvPr>
          <p:cNvSpPr txBox="1"/>
          <p:nvPr/>
        </p:nvSpPr>
        <p:spPr>
          <a:xfrm>
            <a:off x="623842" y="1427070"/>
            <a:ext cx="8822695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- 5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년간의 데이터를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7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으로 나누어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과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Test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로 분리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기준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2019-07-05)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en-US" altLang="ko-KR" sz="2000" dirty="0" err="1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MinMaxScaler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이용하여 최소값을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으로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최대값을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로 정규화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86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4893653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5" cy="378518"/>
              <a:chOff x="221964" y="1872253"/>
              <a:chExt cx="398655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3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6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4" name="자유형 10">
            <a:extLst>
              <a:ext uri="{FF2B5EF4-FFF2-40B4-BE49-F238E27FC236}">
                <a16:creationId xmlns:a16="http://schemas.microsoft.com/office/drawing/2014/main" id="{BBC9400E-6E15-41A3-B610-8FED9FF3AB14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B673F5AF-B8AC-44E5-9DAF-23D628E4B15A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0DF60CE2-9AD1-4E0F-AED6-621E8C1170EF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577B167E-0551-4259-9AF1-B706E49C39F3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E56EB9-C4A8-46C4-9E0D-6CF6C48B7B11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3A32EBE7-F375-4DF5-9E12-8910550CA038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EBA2D3-6C6D-4E52-A5BA-6861AFDD9C26}"/>
                </a:ext>
              </a:extLst>
            </p:cNvPr>
            <p:cNvSpPr txBox="1"/>
            <p:nvPr/>
          </p:nvSpPr>
          <p:spPr>
            <a:xfrm>
              <a:off x="344220" y="207664"/>
              <a:ext cx="41240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모델링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0" name="자유형 10">
            <a:extLst>
              <a:ext uri="{FF2B5EF4-FFF2-40B4-BE49-F238E27FC236}">
                <a16:creationId xmlns:a16="http://schemas.microsoft.com/office/drawing/2014/main" id="{23FBC150-9171-4FDC-B171-31D74679F2B8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04FB28-B1E4-48E9-AE15-07C0DB87B976}"/>
              </a:ext>
            </a:extLst>
          </p:cNvPr>
          <p:cNvGrpSpPr/>
          <p:nvPr/>
        </p:nvGrpSpPr>
        <p:grpSpPr>
          <a:xfrm>
            <a:off x="236067" y="1797991"/>
            <a:ext cx="8822695" cy="1828257"/>
            <a:chOff x="251116" y="1177825"/>
            <a:chExt cx="8822695" cy="182825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FF8CF6-381A-4F6B-9525-C47BAE52C9E6}"/>
                </a:ext>
              </a:extLst>
            </p:cNvPr>
            <p:cNvSpPr txBox="1"/>
            <p:nvPr/>
          </p:nvSpPr>
          <p:spPr>
            <a:xfrm>
              <a:off x="251116" y="1177825"/>
              <a:ext cx="8822695" cy="1828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주식시장에서 중요하게 사용되는 캔들 차트에서 아이디어를 얻어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종가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고가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저가를 각각 한 채널로 하여 분석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        </a:t>
              </a:r>
              <a:r>
                <a:rPr lang="ko-KR" altLang="en-US" dirty="0">
                  <a:solidFill>
                    <a:srgbClr val="FF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예측 결과가 편향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되는 문제 발생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    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 이미지 간 특징의 차이가 분명하지 않아서 발생하는 문제로 추정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E7C51721-2D05-4474-8278-57DFDA6CF0DE}"/>
                </a:ext>
              </a:extLst>
            </p:cNvPr>
            <p:cNvSpPr/>
            <p:nvPr/>
          </p:nvSpPr>
          <p:spPr>
            <a:xfrm>
              <a:off x="596840" y="2308118"/>
              <a:ext cx="277565" cy="120021"/>
            </a:xfrm>
            <a:prstGeom prst="rightArrow">
              <a:avLst>
                <a:gd name="adj1" fmla="val 35135"/>
                <a:gd name="adj2" fmla="val 72298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D55344-DBF1-42A0-8F19-61E3649D8C7E}"/>
              </a:ext>
            </a:extLst>
          </p:cNvPr>
          <p:cNvGrpSpPr/>
          <p:nvPr/>
        </p:nvGrpSpPr>
        <p:grpSpPr>
          <a:xfrm>
            <a:off x="344220" y="3626248"/>
            <a:ext cx="9709211" cy="3069959"/>
            <a:chOff x="119138" y="3306449"/>
            <a:chExt cx="9792080" cy="311583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8A1DCD6-4AEA-44F1-973B-E8C0773FDEA0}"/>
                </a:ext>
              </a:extLst>
            </p:cNvPr>
            <p:cNvGrpSpPr/>
            <p:nvPr/>
          </p:nvGrpSpPr>
          <p:grpSpPr>
            <a:xfrm>
              <a:off x="6015154" y="3306449"/>
              <a:ext cx="3896064" cy="3115838"/>
              <a:chOff x="6015154" y="3429000"/>
              <a:chExt cx="3896064" cy="3115838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1F1ED09B-3F60-4433-8D74-202E000853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0353" y="3429000"/>
                <a:ext cx="3140865" cy="3115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화살표: 오른쪽 31">
                <a:extLst>
                  <a:ext uri="{FF2B5EF4-FFF2-40B4-BE49-F238E27FC236}">
                    <a16:creationId xmlns:a16="http://schemas.microsoft.com/office/drawing/2014/main" id="{C963618E-E484-405D-86D2-DC0EBCE53198}"/>
                  </a:ext>
                </a:extLst>
              </p:cNvPr>
              <p:cNvSpPr/>
              <p:nvPr/>
            </p:nvSpPr>
            <p:spPr>
              <a:xfrm>
                <a:off x="6015154" y="4741191"/>
                <a:ext cx="514096" cy="304921"/>
              </a:xfrm>
              <a:prstGeom prst="rightArrow">
                <a:avLst>
                  <a:gd name="adj1" fmla="val 35135"/>
                  <a:gd name="adj2" fmla="val 72298"/>
                </a:avLst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9FD6D3D-0FD1-4FE1-BC61-6B7E996A5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38" y="3846187"/>
              <a:ext cx="5532362" cy="1886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TypeA view">
            <a:extLst>
              <a:ext uri="{FF2B5EF4-FFF2-40B4-BE49-F238E27FC236}">
                <a16:creationId xmlns:a16="http://schemas.microsoft.com/office/drawing/2014/main" id="{4C84BFAA-7112-4948-802F-5A5869D22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4233" r="585" b="696"/>
          <a:stretch/>
        </p:blipFill>
        <p:spPr bwMode="auto">
          <a:xfrm>
            <a:off x="6939147" y="1472619"/>
            <a:ext cx="3150504" cy="166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32BAF07-7CFD-4B75-9A30-B5F42F8CE5D8}"/>
              </a:ext>
            </a:extLst>
          </p:cNvPr>
          <p:cNvSpPr txBox="1"/>
          <p:nvPr/>
        </p:nvSpPr>
        <p:spPr>
          <a:xfrm>
            <a:off x="236067" y="1223234"/>
            <a:ext cx="430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 Channels (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종가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고가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저가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09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4893653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5" cy="378518"/>
              <a:chOff x="221964" y="1872253"/>
              <a:chExt cx="398655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3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6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4" name="자유형 10">
            <a:extLst>
              <a:ext uri="{FF2B5EF4-FFF2-40B4-BE49-F238E27FC236}">
                <a16:creationId xmlns:a16="http://schemas.microsoft.com/office/drawing/2014/main" id="{BBC9400E-6E15-41A3-B610-8FED9FF3AB14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B673F5AF-B8AC-44E5-9DAF-23D628E4B15A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0DF60CE2-9AD1-4E0F-AED6-621E8C1170EF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577B167E-0551-4259-9AF1-B706E49C39F3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E56EB9-C4A8-46C4-9E0D-6CF6C48B7B11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3A32EBE7-F375-4DF5-9E12-8910550CA038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EBA2D3-6C6D-4E52-A5BA-6861AFDD9C26}"/>
                </a:ext>
              </a:extLst>
            </p:cNvPr>
            <p:cNvSpPr txBox="1"/>
            <p:nvPr/>
          </p:nvSpPr>
          <p:spPr>
            <a:xfrm>
              <a:off x="344220" y="207664"/>
              <a:ext cx="41240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모델링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0" name="자유형 10">
            <a:extLst>
              <a:ext uri="{FF2B5EF4-FFF2-40B4-BE49-F238E27FC236}">
                <a16:creationId xmlns:a16="http://schemas.microsoft.com/office/drawing/2014/main" id="{23FBC150-9171-4FDC-B171-31D74679F2B8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41CAE1-971D-463F-8633-C546E0A9F3DD}"/>
              </a:ext>
            </a:extLst>
          </p:cNvPr>
          <p:cNvSpPr txBox="1"/>
          <p:nvPr/>
        </p:nvSpPr>
        <p:spPr>
          <a:xfrm>
            <a:off x="466772" y="1899516"/>
            <a:ext cx="8822695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- 32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일간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KOSPI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주가지수의 종가를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MTF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기법을 이용하여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32*32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size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이미지 생성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Pytorch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에서 제공하는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ResNet-18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모델로 학습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ResNet-18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첫번째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Convolutional layer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Channel 1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개로 변형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0B9F87D-1722-445F-8B20-6AED7339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45" y="3648010"/>
            <a:ext cx="5929843" cy="296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207008-FFBD-43BB-94C3-8C8C75083EE4}"/>
              </a:ext>
            </a:extLst>
          </p:cNvPr>
          <p:cNvSpPr txBox="1"/>
          <p:nvPr/>
        </p:nvSpPr>
        <p:spPr>
          <a:xfrm>
            <a:off x="466772" y="1241786"/>
            <a:ext cx="430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 Channel (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종가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64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1964935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3F85DD31-EDEE-46D1-8617-9C8063F034C7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D6477B2-E448-4B27-A295-736D13A7A239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136C0F60-8542-4E8D-8C04-29F11CC7372D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10">
            <a:extLst>
              <a:ext uri="{FF2B5EF4-FFF2-40B4-BE49-F238E27FC236}">
                <a16:creationId xmlns:a16="http://schemas.microsoft.com/office/drawing/2014/main" id="{D7E80045-D28A-48ED-8A82-AA918AE63719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374918-90A6-42C0-A8E3-42ECA9D34281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6" name="모서리가 둥근 직사각형 40">
              <a:extLst>
                <a:ext uri="{FF2B5EF4-FFF2-40B4-BE49-F238E27FC236}">
                  <a16:creationId xmlns:a16="http://schemas.microsoft.com/office/drawing/2014/main" id="{848F10E8-EBA5-4869-8025-D504E3B758C5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3EF522-875B-4F90-846E-9CFBC0EF7AD9}"/>
                </a:ext>
              </a:extLst>
            </p:cNvPr>
            <p:cNvSpPr txBox="1"/>
            <p:nvPr/>
          </p:nvSpPr>
          <p:spPr>
            <a:xfrm>
              <a:off x="344220" y="207664"/>
              <a:ext cx="4001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목차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9" name="자유형 10">
            <a:extLst>
              <a:ext uri="{FF2B5EF4-FFF2-40B4-BE49-F238E27FC236}">
                <a16:creationId xmlns:a16="http://schemas.microsoft.com/office/drawing/2014/main" id="{E65214E2-06F4-4C29-AAA4-6A7C226CF6C4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42860B-EF1C-463F-9E4D-340B5F3E8F4F}"/>
              </a:ext>
            </a:extLst>
          </p:cNvPr>
          <p:cNvSpPr txBox="1"/>
          <p:nvPr/>
        </p:nvSpPr>
        <p:spPr>
          <a:xfrm>
            <a:off x="1297772" y="1724401"/>
            <a:ext cx="3379391" cy="415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분석 목표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선행연구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KOSPI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지수 데이터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KOSPI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지수 종가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Target : Trend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8ED5C4-A1B9-4431-BA7A-B1CE3FB30ED1}"/>
              </a:ext>
            </a:extLst>
          </p:cNvPr>
          <p:cNvSpPr txBox="1"/>
          <p:nvPr/>
        </p:nvSpPr>
        <p:spPr>
          <a:xfrm>
            <a:off x="5926292" y="990736"/>
            <a:ext cx="3379391" cy="5290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3.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CNN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ResNet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GAF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MTF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4.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5.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활용성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-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향후 계획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25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4893653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5" cy="378518"/>
              <a:chOff x="221964" y="1872253"/>
              <a:chExt cx="398655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3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6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4" name="자유형 10">
            <a:extLst>
              <a:ext uri="{FF2B5EF4-FFF2-40B4-BE49-F238E27FC236}">
                <a16:creationId xmlns:a16="http://schemas.microsoft.com/office/drawing/2014/main" id="{BBC9400E-6E15-41A3-B610-8FED9FF3AB14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B673F5AF-B8AC-44E5-9DAF-23D628E4B15A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0DF60CE2-9AD1-4E0F-AED6-621E8C1170EF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577B167E-0551-4259-9AF1-B706E49C39F3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E56EB9-C4A8-46C4-9E0D-6CF6C48B7B11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3A32EBE7-F375-4DF5-9E12-8910550CA038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EBA2D3-6C6D-4E52-A5BA-6861AFDD9C26}"/>
                </a:ext>
              </a:extLst>
            </p:cNvPr>
            <p:cNvSpPr txBox="1"/>
            <p:nvPr/>
          </p:nvSpPr>
          <p:spPr>
            <a:xfrm>
              <a:off x="344220" y="207664"/>
              <a:ext cx="41240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모델링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0" name="자유형 10">
            <a:extLst>
              <a:ext uri="{FF2B5EF4-FFF2-40B4-BE49-F238E27FC236}">
                <a16:creationId xmlns:a16="http://schemas.microsoft.com/office/drawing/2014/main" id="{23FBC150-9171-4FDC-B171-31D74679F2B8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AD8B2-74ED-4D53-B0C0-430C5AE85426}"/>
              </a:ext>
            </a:extLst>
          </p:cNvPr>
          <p:cNvSpPr txBox="1"/>
          <p:nvPr/>
        </p:nvSpPr>
        <p:spPr>
          <a:xfrm>
            <a:off x="720548" y="1276153"/>
            <a:ext cx="5963056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Loss Function :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Cross Entropy Loss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Optimizer :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Adam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Google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Colaboratory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GPU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환경에서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Pytorch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사용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ED2BB9-16F5-4357-9038-AAE953EE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81" y="3061656"/>
            <a:ext cx="7430679" cy="358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1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5645933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5" cy="378518"/>
              <a:chOff x="221964" y="1872253"/>
              <a:chExt cx="398655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3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6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B673F5AF-B8AC-44E5-9DAF-23D628E4B15A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0DF60CE2-9AD1-4E0F-AED6-621E8C1170EF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C638A368-042A-4BED-8392-EE7AE481A2AF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10">
            <a:extLst>
              <a:ext uri="{FF2B5EF4-FFF2-40B4-BE49-F238E27FC236}">
                <a16:creationId xmlns:a16="http://schemas.microsoft.com/office/drawing/2014/main" id="{E3CD59C3-7A4F-4A6A-B912-E9B15BDCD50B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8EA4888-4220-4934-820D-1264148AD945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913B4BF6-208F-4456-B614-D9BE9FDBAB89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7E8FD-A399-4CD9-9AB9-AE7A96196050}"/>
                </a:ext>
              </a:extLst>
            </p:cNvPr>
            <p:cNvSpPr txBox="1"/>
            <p:nvPr/>
          </p:nvSpPr>
          <p:spPr>
            <a:xfrm>
              <a:off x="344220" y="207664"/>
              <a:ext cx="4001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결과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0" name="자유형 10">
            <a:extLst>
              <a:ext uri="{FF2B5EF4-FFF2-40B4-BE49-F238E27FC236}">
                <a16:creationId xmlns:a16="http://schemas.microsoft.com/office/drawing/2014/main" id="{3B529F3A-56A3-4346-BFBC-BDC697577AEA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295BCD-7DF0-43DD-BE7E-4F1968953B90}"/>
              </a:ext>
            </a:extLst>
          </p:cNvPr>
          <p:cNvSpPr txBox="1"/>
          <p:nvPr/>
        </p:nvSpPr>
        <p:spPr>
          <a:xfrm>
            <a:off x="3858019" y="5626278"/>
            <a:ext cx="2539869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 accuracy : 0.47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Test accuracy :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0.50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764C8C7B-2D00-40EA-8E8C-5E317F330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32" y="1297720"/>
            <a:ext cx="8270024" cy="426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823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5645933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5" cy="378518"/>
              <a:chOff x="221964" y="1872253"/>
              <a:chExt cx="398655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3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6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B673F5AF-B8AC-44E5-9DAF-23D628E4B15A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0DF60CE2-9AD1-4E0F-AED6-621E8C1170EF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C638A368-042A-4BED-8392-EE7AE481A2AF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10">
            <a:extLst>
              <a:ext uri="{FF2B5EF4-FFF2-40B4-BE49-F238E27FC236}">
                <a16:creationId xmlns:a16="http://schemas.microsoft.com/office/drawing/2014/main" id="{E3CD59C3-7A4F-4A6A-B912-E9B15BDCD50B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8EA4888-4220-4934-820D-1264148AD945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913B4BF6-208F-4456-B614-D9BE9FDBAB89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7E8FD-A399-4CD9-9AB9-AE7A96196050}"/>
                </a:ext>
              </a:extLst>
            </p:cNvPr>
            <p:cNvSpPr txBox="1"/>
            <p:nvPr/>
          </p:nvSpPr>
          <p:spPr>
            <a:xfrm>
              <a:off x="344220" y="207664"/>
              <a:ext cx="4001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결과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0" name="자유형 10">
            <a:extLst>
              <a:ext uri="{FF2B5EF4-FFF2-40B4-BE49-F238E27FC236}">
                <a16:creationId xmlns:a16="http://schemas.microsoft.com/office/drawing/2014/main" id="{3B529F3A-56A3-4346-BFBC-BDC697577AEA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7E501F-E81D-4F33-97A9-6687026BF8CB}"/>
              </a:ext>
            </a:extLst>
          </p:cNvPr>
          <p:cNvGrpSpPr/>
          <p:nvPr/>
        </p:nvGrpSpPr>
        <p:grpSpPr>
          <a:xfrm>
            <a:off x="2477553" y="1184255"/>
            <a:ext cx="5403393" cy="5487575"/>
            <a:chOff x="554484" y="1184255"/>
            <a:chExt cx="5403393" cy="54875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A7ED241-B76F-438D-8682-A2845A0D8E37}"/>
                </a:ext>
              </a:extLst>
            </p:cNvPr>
            <p:cNvGrpSpPr/>
            <p:nvPr/>
          </p:nvGrpSpPr>
          <p:grpSpPr>
            <a:xfrm>
              <a:off x="554484" y="1184255"/>
              <a:ext cx="5403393" cy="5487575"/>
              <a:chOff x="554484" y="1184255"/>
              <a:chExt cx="5403393" cy="548757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6EFD7818-FF95-4B55-ACE4-C809F71CE039}"/>
                  </a:ext>
                </a:extLst>
              </p:cNvPr>
              <p:cNvGrpSpPr/>
              <p:nvPr/>
            </p:nvGrpSpPr>
            <p:grpSpPr>
              <a:xfrm>
                <a:off x="554484" y="3886798"/>
                <a:ext cx="5403393" cy="2785032"/>
                <a:chOff x="843098" y="1847419"/>
                <a:chExt cx="8720921" cy="4315430"/>
              </a:xfrm>
            </p:grpSpPr>
            <p:pic>
              <p:nvPicPr>
                <p:cNvPr id="3074" name="Picture 2">
                  <a:extLst>
                    <a:ext uri="{FF2B5EF4-FFF2-40B4-BE49-F238E27FC236}">
                      <a16:creationId xmlns:a16="http://schemas.microsoft.com/office/drawing/2014/main" id="{742743CE-0061-4EF3-87D1-FFD755635E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3098" y="1847419"/>
                  <a:ext cx="8720921" cy="43154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" name="직선 연결선 2">
                  <a:extLst>
                    <a:ext uri="{FF2B5EF4-FFF2-40B4-BE49-F238E27FC236}">
                      <a16:creationId xmlns:a16="http://schemas.microsoft.com/office/drawing/2014/main" id="{28FE2450-E134-4A03-B71F-2C59B6513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6540" y="1920266"/>
                  <a:ext cx="0" cy="4068001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EEFFDB49-74FB-4DB5-863E-1C5919FC6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484" y="1184255"/>
                <a:ext cx="5403393" cy="2673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액자 32">
              <a:extLst>
                <a:ext uri="{FF2B5EF4-FFF2-40B4-BE49-F238E27FC236}">
                  <a16:creationId xmlns:a16="http://schemas.microsoft.com/office/drawing/2014/main" id="{7A74721B-9378-4845-89CA-5563E282CCC5}"/>
                </a:ext>
              </a:extLst>
            </p:cNvPr>
            <p:cNvSpPr/>
            <p:nvPr/>
          </p:nvSpPr>
          <p:spPr>
            <a:xfrm>
              <a:off x="4649576" y="5467547"/>
              <a:ext cx="623418" cy="1065164"/>
            </a:xfrm>
            <a:prstGeom prst="frame">
              <a:avLst>
                <a:gd name="adj1" fmla="val 353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4" name="액자 33">
              <a:extLst>
                <a:ext uri="{FF2B5EF4-FFF2-40B4-BE49-F238E27FC236}">
                  <a16:creationId xmlns:a16="http://schemas.microsoft.com/office/drawing/2014/main" id="{1B68916F-5C49-4B30-8D8D-235B5BF0FEDD}"/>
                </a:ext>
              </a:extLst>
            </p:cNvPr>
            <p:cNvSpPr/>
            <p:nvPr/>
          </p:nvSpPr>
          <p:spPr>
            <a:xfrm>
              <a:off x="1428369" y="5108385"/>
              <a:ext cx="905269" cy="550982"/>
            </a:xfrm>
            <a:prstGeom prst="frame">
              <a:avLst>
                <a:gd name="adj1" fmla="val 353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5" name="액자 34">
            <a:extLst>
              <a:ext uri="{FF2B5EF4-FFF2-40B4-BE49-F238E27FC236}">
                <a16:creationId xmlns:a16="http://schemas.microsoft.com/office/drawing/2014/main" id="{819E98C7-5FDE-483F-8166-C1A353030A71}"/>
              </a:ext>
            </a:extLst>
          </p:cNvPr>
          <p:cNvSpPr/>
          <p:nvPr/>
        </p:nvSpPr>
        <p:spPr>
          <a:xfrm>
            <a:off x="6962042" y="3977292"/>
            <a:ext cx="905269" cy="1117657"/>
          </a:xfrm>
          <a:prstGeom prst="frame">
            <a:avLst>
              <a:gd name="adj1" fmla="val 249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CC35D9FD-43EE-4363-B3CD-DFA598B2F98A}"/>
              </a:ext>
            </a:extLst>
          </p:cNvPr>
          <p:cNvSpPr/>
          <p:nvPr/>
        </p:nvSpPr>
        <p:spPr>
          <a:xfrm>
            <a:off x="4431175" y="4268032"/>
            <a:ext cx="905269" cy="825974"/>
          </a:xfrm>
          <a:prstGeom prst="frame">
            <a:avLst>
              <a:gd name="adj1" fmla="val 249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1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5645933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5" cy="378518"/>
              <a:chOff x="221964" y="1872253"/>
              <a:chExt cx="398655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3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6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B673F5AF-B8AC-44E5-9DAF-23D628E4B15A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0DF60CE2-9AD1-4E0F-AED6-621E8C1170EF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C638A368-042A-4BED-8392-EE7AE481A2AF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10">
            <a:extLst>
              <a:ext uri="{FF2B5EF4-FFF2-40B4-BE49-F238E27FC236}">
                <a16:creationId xmlns:a16="http://schemas.microsoft.com/office/drawing/2014/main" id="{E3CD59C3-7A4F-4A6A-B912-E9B15BDCD50B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8EA4888-4220-4934-820D-1264148AD945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913B4BF6-208F-4456-B614-D9BE9FDBAB89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7E8FD-A399-4CD9-9AB9-AE7A96196050}"/>
                </a:ext>
              </a:extLst>
            </p:cNvPr>
            <p:cNvSpPr txBox="1"/>
            <p:nvPr/>
          </p:nvSpPr>
          <p:spPr>
            <a:xfrm>
              <a:off x="344220" y="207664"/>
              <a:ext cx="4001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결과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0" name="자유형 10">
            <a:extLst>
              <a:ext uri="{FF2B5EF4-FFF2-40B4-BE49-F238E27FC236}">
                <a16:creationId xmlns:a16="http://schemas.microsoft.com/office/drawing/2014/main" id="{3B529F3A-56A3-4346-BFBC-BDC697577AEA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3DD095-8AC3-4F8A-B9BB-6D69C9E078C1}"/>
              </a:ext>
            </a:extLst>
          </p:cNvPr>
          <p:cNvSpPr txBox="1"/>
          <p:nvPr/>
        </p:nvSpPr>
        <p:spPr>
          <a:xfrm>
            <a:off x="580776" y="1183092"/>
            <a:ext cx="9147685" cy="519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선행 연구와 비교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SVM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으로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개의 클래스 분류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0.55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RNN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으로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개의 클래스 분류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0.53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강화학습으로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개의 클래스 분류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0.53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    모두 주가지수에서 파생된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기술적 지표들을 활용</a:t>
            </a:r>
            <a:endParaRPr lang="en-US" altLang="ko-KR" sz="2000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주가지수의 </a:t>
            </a:r>
            <a:r>
              <a:rPr lang="ko-KR" altLang="en-US" sz="2000" dirty="0" err="1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시계열적인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특징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만을 바탕으로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개의 클래스를 분류하여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0.50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성능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종가의 시계열 정보가 미래의 주가지수를 예측하기에는 부족함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주식시장에서는 복리로 수익이 쌓이기 때문에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개의 클래스를 분류하는데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51%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초과하는 승률도 의미가 있다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 “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허준영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양진용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“SVM </a:t>
            </a:r>
            <a:r>
              <a: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기반의 재무 정보를 이용한 주가 예측”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2015)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3EB31CA-4E45-44E6-BE5B-3433A779DC05}"/>
              </a:ext>
            </a:extLst>
          </p:cNvPr>
          <p:cNvSpPr/>
          <p:nvPr/>
        </p:nvSpPr>
        <p:spPr>
          <a:xfrm>
            <a:off x="895549" y="3477899"/>
            <a:ext cx="277565" cy="120021"/>
          </a:xfrm>
          <a:prstGeom prst="rightArrow">
            <a:avLst>
              <a:gd name="adj1" fmla="val 35135"/>
              <a:gd name="adj2" fmla="val 72298"/>
            </a:avLst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5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5645933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5" cy="378518"/>
              <a:chOff x="221964" y="1872253"/>
              <a:chExt cx="398655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3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6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B673F5AF-B8AC-44E5-9DAF-23D628E4B15A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0DF60CE2-9AD1-4E0F-AED6-621E8C1170EF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C638A368-042A-4BED-8392-EE7AE481A2AF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10">
            <a:extLst>
              <a:ext uri="{FF2B5EF4-FFF2-40B4-BE49-F238E27FC236}">
                <a16:creationId xmlns:a16="http://schemas.microsoft.com/office/drawing/2014/main" id="{E3CD59C3-7A4F-4A6A-B912-E9B15BDCD50B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7B7520-D152-49D7-A6A5-9D93E80884E0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7FA31011-FC0F-4A19-A2FF-AE1742499982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B2B5F6-CAAC-4EED-A695-ECFA4E5D0400}"/>
                </a:ext>
              </a:extLst>
            </p:cNvPr>
            <p:cNvSpPr txBox="1"/>
            <p:nvPr/>
          </p:nvSpPr>
          <p:spPr>
            <a:xfrm>
              <a:off x="344220" y="207664"/>
              <a:ext cx="4001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활용성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0" name="자유형 10">
            <a:extLst>
              <a:ext uri="{FF2B5EF4-FFF2-40B4-BE49-F238E27FC236}">
                <a16:creationId xmlns:a16="http://schemas.microsoft.com/office/drawing/2014/main" id="{60D2241C-1F8B-4611-95E5-B0C4C5F00237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402380-F44F-48BD-81A3-ADB1DA7D2CF7}"/>
              </a:ext>
            </a:extLst>
          </p:cNvPr>
          <p:cNvSpPr txBox="1"/>
          <p:nvPr/>
        </p:nvSpPr>
        <p:spPr>
          <a:xfrm>
            <a:off x="524759" y="2850919"/>
            <a:ext cx="9411093" cy="380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시각적 해석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CAM (Class Activation Map)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클래스 분류에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얼마나 영향을 주는지에 대해 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히트맵으로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표현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다른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머신러닝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모델들과는 달리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CNN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은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CAM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이용하여 어느 시기의 주가지수를 보고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Trend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판단했는지 알 수 있음        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결과에 대한 해석이 시각적으로 가능</a:t>
            </a:r>
            <a:endParaRPr lang="en-US" altLang="ko-KR" sz="2000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결과에 대한 근거를 알 수 없는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머신러닝의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문제점인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Black Box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해소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가능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2292" name="Picture 4" descr="CNN Heat Maps: Class Activation Mapping (CAM) – Glass Box">
            <a:extLst>
              <a:ext uri="{FF2B5EF4-FFF2-40B4-BE49-F238E27FC236}">
                <a16:creationId xmlns:a16="http://schemas.microsoft.com/office/drawing/2014/main" id="{69280423-6A4C-4620-B66B-E0F6C951E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28" y="3035745"/>
            <a:ext cx="2919298" cy="18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AEC3B82-AD8B-449C-B578-6F3EA1E57A69}"/>
              </a:ext>
            </a:extLst>
          </p:cNvPr>
          <p:cNvSpPr txBox="1"/>
          <p:nvPr/>
        </p:nvSpPr>
        <p:spPr>
          <a:xfrm>
            <a:off x="524759" y="1053146"/>
            <a:ext cx="9297971" cy="161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주식시장 예측의 보조적인 수단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주식시장은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외부적인 영향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크기에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머신러닝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모델이 절대적인 방법은 될 수 없음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하지만 주식시장에서의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의사결정을 도와주는 보조적인 역할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가능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7DE3DAA-16D9-47CE-9B32-87AB185865AC}"/>
              </a:ext>
            </a:extLst>
          </p:cNvPr>
          <p:cNvSpPr/>
          <p:nvPr/>
        </p:nvSpPr>
        <p:spPr>
          <a:xfrm>
            <a:off x="4355184" y="5764424"/>
            <a:ext cx="277565" cy="120021"/>
          </a:xfrm>
          <a:prstGeom prst="rightArrow">
            <a:avLst>
              <a:gd name="adj1" fmla="val 35135"/>
              <a:gd name="adj2" fmla="val 72298"/>
            </a:avLst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77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5645933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5" cy="378518"/>
              <a:chOff x="221964" y="1872253"/>
              <a:chExt cx="398655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3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37B7520-D152-49D7-A6A5-9D93E80884E0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7FA31011-FC0F-4A19-A2FF-AE1742499982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B2B5F6-CAAC-4EED-A695-ECFA4E5D0400}"/>
                </a:ext>
              </a:extLst>
            </p:cNvPr>
            <p:cNvSpPr txBox="1"/>
            <p:nvPr/>
          </p:nvSpPr>
          <p:spPr>
            <a:xfrm>
              <a:off x="344220" y="207664"/>
              <a:ext cx="4001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향후계획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02380-F44F-48BD-81A3-ADB1DA7D2CF7}"/>
              </a:ext>
            </a:extLst>
          </p:cNvPr>
          <p:cNvSpPr txBox="1"/>
          <p:nvPr/>
        </p:nvSpPr>
        <p:spPr>
          <a:xfrm>
            <a:off x="524759" y="4759683"/>
            <a:ext cx="9165996" cy="161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CAM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 사용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CAM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모델을 공부하여 이 분석에 적용해보고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어떤 시기를 중심으로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주가지수 예측이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이루어졌는지 알아보고 싶음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EC3B82-AD8B-449C-B578-6F3EA1E57A69}"/>
              </a:ext>
            </a:extLst>
          </p:cNvPr>
          <p:cNvSpPr txBox="1"/>
          <p:nvPr/>
        </p:nvSpPr>
        <p:spPr>
          <a:xfrm>
            <a:off x="524759" y="2941211"/>
            <a:ext cx="9297971" cy="161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 개선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ResNet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모델은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224*224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이미지 분류에 최적화되어 복잡도가 높음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주가예측에 적합하도록 조금 더 가벼운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모델을 직접 설계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하면 더 좋은 성능이 기대됨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678A07-4FCD-42CF-A938-29B7070EFCF7}"/>
              </a:ext>
            </a:extLst>
          </p:cNvPr>
          <p:cNvGrpSpPr/>
          <p:nvPr/>
        </p:nvGrpSpPr>
        <p:grpSpPr>
          <a:xfrm>
            <a:off x="10538337" y="1433576"/>
            <a:ext cx="246508" cy="937470"/>
            <a:chOff x="313321" y="1990752"/>
            <a:chExt cx="193117" cy="744335"/>
          </a:xfrm>
        </p:grpSpPr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F90604CE-34BD-4C36-8FD3-D2029E8DB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33" name="Group 12">
              <a:extLst>
                <a:ext uri="{FF2B5EF4-FFF2-40B4-BE49-F238E27FC236}">
                  <a16:creationId xmlns:a16="http://schemas.microsoft.com/office/drawing/2014/main" id="{663BBFA1-A1F0-4BBF-9412-CEE33E3DB6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056F57E7-37D5-44CC-BB2D-DB3962272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A3B3BFF9-5271-490A-B2BA-0A84FA2AB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6" name="자유형 10">
            <a:extLst>
              <a:ext uri="{FF2B5EF4-FFF2-40B4-BE49-F238E27FC236}">
                <a16:creationId xmlns:a16="http://schemas.microsoft.com/office/drawing/2014/main" id="{45A40ECE-FDD4-4E20-B366-F5D12430DD73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D0CC08DA-921A-46F1-84A3-866B5DA9B9E9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8" name="자유형 10">
            <a:extLst>
              <a:ext uri="{FF2B5EF4-FFF2-40B4-BE49-F238E27FC236}">
                <a16:creationId xmlns:a16="http://schemas.microsoft.com/office/drawing/2014/main" id="{E20A2EF9-602C-4D7B-B1F0-970BEC01565C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 10">
            <a:extLst>
              <a:ext uri="{FF2B5EF4-FFF2-40B4-BE49-F238E27FC236}">
                <a16:creationId xmlns:a16="http://schemas.microsoft.com/office/drawing/2014/main" id="{C293DCBD-E595-4B67-849F-C10C9F06E530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 10">
            <a:extLst>
              <a:ext uri="{FF2B5EF4-FFF2-40B4-BE49-F238E27FC236}">
                <a16:creationId xmlns:a16="http://schemas.microsoft.com/office/drawing/2014/main" id="{47B938B7-2BAE-4720-ABD5-EAE0101B05D8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39CF4-0DAB-480A-82B5-0CC6FB572419}"/>
              </a:ext>
            </a:extLst>
          </p:cNvPr>
          <p:cNvSpPr txBox="1"/>
          <p:nvPr/>
        </p:nvSpPr>
        <p:spPr>
          <a:xfrm>
            <a:off x="524759" y="1122739"/>
            <a:ext cx="9297971" cy="161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경제적 지식 활용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주식시장에서 사용되는 경제적인 지식을 공부한 후 활용하여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Target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변수와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이미지</a:t>
            </a:r>
            <a:endParaRPr lang="en-US" altLang="ko-KR" sz="2000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size</a:t>
            </a:r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알맞게 조절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하여 성능을 개선해보고 싶음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87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B2B5F6-CAAC-4EED-A695-ECFA4E5D0400}"/>
              </a:ext>
            </a:extLst>
          </p:cNvPr>
          <p:cNvSpPr txBox="1"/>
          <p:nvPr/>
        </p:nvSpPr>
        <p:spPr>
          <a:xfrm>
            <a:off x="2972795" y="2917452"/>
            <a:ext cx="4163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감사합니다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678A07-4FCD-42CF-A938-29B7070EFCF7}"/>
              </a:ext>
            </a:extLst>
          </p:cNvPr>
          <p:cNvGrpSpPr/>
          <p:nvPr/>
        </p:nvGrpSpPr>
        <p:grpSpPr>
          <a:xfrm>
            <a:off x="10538337" y="1433576"/>
            <a:ext cx="246508" cy="937470"/>
            <a:chOff x="313321" y="1990752"/>
            <a:chExt cx="193117" cy="744335"/>
          </a:xfrm>
        </p:grpSpPr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F90604CE-34BD-4C36-8FD3-D2029E8DB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33" name="Group 12">
              <a:extLst>
                <a:ext uri="{FF2B5EF4-FFF2-40B4-BE49-F238E27FC236}">
                  <a16:creationId xmlns:a16="http://schemas.microsoft.com/office/drawing/2014/main" id="{663BBFA1-A1F0-4BBF-9412-CEE33E3DB63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056F57E7-37D5-44CC-BB2D-DB3962272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A3B3BFF9-5271-490A-B2BA-0A84FA2AB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6" name="자유형 10">
            <a:extLst>
              <a:ext uri="{FF2B5EF4-FFF2-40B4-BE49-F238E27FC236}">
                <a16:creationId xmlns:a16="http://schemas.microsoft.com/office/drawing/2014/main" id="{45A40ECE-FDD4-4E20-B366-F5D12430DD73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D0CC08DA-921A-46F1-84A3-866B5DA9B9E9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8" name="자유형 10">
            <a:extLst>
              <a:ext uri="{FF2B5EF4-FFF2-40B4-BE49-F238E27FC236}">
                <a16:creationId xmlns:a16="http://schemas.microsoft.com/office/drawing/2014/main" id="{E20A2EF9-602C-4D7B-B1F0-970BEC01565C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9" name="자유형 10">
            <a:extLst>
              <a:ext uri="{FF2B5EF4-FFF2-40B4-BE49-F238E27FC236}">
                <a16:creationId xmlns:a16="http://schemas.microsoft.com/office/drawing/2014/main" id="{C293DCBD-E595-4B67-849F-C10C9F06E530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자유형 10">
            <a:extLst>
              <a:ext uri="{FF2B5EF4-FFF2-40B4-BE49-F238E27FC236}">
                <a16:creationId xmlns:a16="http://schemas.microsoft.com/office/drawing/2014/main" id="{47B938B7-2BAE-4720-ABD5-EAE0101B05D8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36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2713252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B317F91D-1D60-49E6-BF23-0F7B847EC0A4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3037E5D-42FA-451B-93EB-05879A8D748A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F0958182-9FBE-4E03-8C88-AD953CAA4347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10">
            <a:extLst>
              <a:ext uri="{FF2B5EF4-FFF2-40B4-BE49-F238E27FC236}">
                <a16:creationId xmlns:a16="http://schemas.microsoft.com/office/drawing/2014/main" id="{5318938C-B45F-4796-B32C-D9AF52D91F4E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2033A7A-B182-4242-8C60-55F55342AABE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304F85A7-560D-4DBB-B71A-170906F859E6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D9F196-78BC-4154-87B5-F2435AF15603}"/>
                </a:ext>
              </a:extLst>
            </p:cNvPr>
            <p:cNvSpPr txBox="1"/>
            <p:nvPr/>
          </p:nvSpPr>
          <p:spPr>
            <a:xfrm>
              <a:off x="344220" y="207664"/>
              <a:ext cx="4001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배경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0" name="자유형 10">
            <a:extLst>
              <a:ext uri="{FF2B5EF4-FFF2-40B4-BE49-F238E27FC236}">
                <a16:creationId xmlns:a16="http://schemas.microsoft.com/office/drawing/2014/main" id="{4E7BE3E5-40F9-4E8F-8390-9BFF862E0359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F9D556FF-CA39-4999-8EFF-0808A8363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0" y="3050974"/>
            <a:ext cx="5288438" cy="332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B2E24A-FD72-45CA-9F65-E5497FDE7877}"/>
              </a:ext>
            </a:extLst>
          </p:cNvPr>
          <p:cNvSpPr txBox="1"/>
          <p:nvPr/>
        </p:nvSpPr>
        <p:spPr>
          <a:xfrm>
            <a:off x="579867" y="1437201"/>
            <a:ext cx="8841070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 2020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년 주식결제대금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417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조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투자 열풍에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46.6%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급등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디지털타임스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새해에도 이어가는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동학개미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’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열풍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1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월 한 달 개인투자자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26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조 순매수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경향신문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CBC6C7-234A-4CEE-A601-1BE244848CFF}"/>
              </a:ext>
            </a:extLst>
          </p:cNvPr>
          <p:cNvSpPr txBox="1"/>
          <p:nvPr/>
        </p:nvSpPr>
        <p:spPr>
          <a:xfrm>
            <a:off x="6839500" y="3714705"/>
            <a:ext cx="3041380" cy="186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주가는 경제적 소득에 직접적인 영향을 미치기 때문에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주가 예측은 투자자들로 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하여금 많은 관심을 받음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CE961B-4945-43FE-BB50-E6A779592C77}"/>
              </a:ext>
            </a:extLst>
          </p:cNvPr>
          <p:cNvSpPr txBox="1"/>
          <p:nvPr/>
        </p:nvSpPr>
        <p:spPr>
          <a:xfrm>
            <a:off x="4475409" y="4174332"/>
            <a:ext cx="1049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89%</a:t>
            </a: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긍정적</a:t>
            </a:r>
            <a:endParaRPr lang="en-US" altLang="ko-KR" sz="2000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BBC82B6-5F32-4803-A029-DE85EFC71608}"/>
              </a:ext>
            </a:extLst>
          </p:cNvPr>
          <p:cNvSpPr/>
          <p:nvPr/>
        </p:nvSpPr>
        <p:spPr>
          <a:xfrm>
            <a:off x="5921147" y="4441842"/>
            <a:ext cx="581426" cy="253657"/>
          </a:xfrm>
          <a:prstGeom prst="rightArrow">
            <a:avLst>
              <a:gd name="adj1" fmla="val 35135"/>
              <a:gd name="adj2" fmla="val 72298"/>
            </a:avLst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528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2713252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8"/>
            <a:ext cx="246508" cy="1658729"/>
            <a:chOff x="313321" y="1990752"/>
            <a:chExt cx="193117" cy="1317002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5" name="자유형 10">
              <a:extLst>
                <a:ext uri="{FF2B5EF4-FFF2-40B4-BE49-F238E27FC236}">
                  <a16:creationId xmlns:a16="http://schemas.microsoft.com/office/drawing/2014/main" id="{5A09DD5E-A8F1-4B54-BE99-B0CF31EA8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31" y="316892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435DB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B317F91D-1D60-49E6-BF23-0F7B847EC0A4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3037E5D-42FA-451B-93EB-05879A8D748A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F0958182-9FBE-4E03-8C88-AD953CAA4347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10">
            <a:extLst>
              <a:ext uri="{FF2B5EF4-FFF2-40B4-BE49-F238E27FC236}">
                <a16:creationId xmlns:a16="http://schemas.microsoft.com/office/drawing/2014/main" id="{5318938C-B45F-4796-B32C-D9AF52D91F4E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69ADE43-A9BD-45C6-948A-5E33B9E6AB15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32" name="모서리가 둥근 직사각형 40">
              <a:extLst>
                <a:ext uri="{FF2B5EF4-FFF2-40B4-BE49-F238E27FC236}">
                  <a16:creationId xmlns:a16="http://schemas.microsoft.com/office/drawing/2014/main" id="{AC870679-0C6E-479A-AE26-DE5D821AD61D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52896C-5263-48B2-B561-9942DDCE193C}"/>
                </a:ext>
              </a:extLst>
            </p:cNvPr>
            <p:cNvSpPr txBox="1"/>
            <p:nvPr/>
          </p:nvSpPr>
          <p:spPr>
            <a:xfrm>
              <a:off x="344220" y="207664"/>
              <a:ext cx="4001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분석 목표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9BBF967-2BEB-47B8-BC08-2EE2FF4FE56D}"/>
              </a:ext>
            </a:extLst>
          </p:cNvPr>
          <p:cNvSpPr txBox="1"/>
          <p:nvPr/>
        </p:nvSpPr>
        <p:spPr>
          <a:xfrm>
            <a:off x="985218" y="1543589"/>
            <a:ext cx="8243623" cy="463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 KOSPI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주가지수의 </a:t>
            </a:r>
            <a:r>
              <a:rPr lang="ko-KR" altLang="en-US" sz="24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시계열성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을 바탕으로 </a:t>
            </a:r>
            <a:r>
              <a:rPr lang="en-US" altLang="ko-KR" sz="24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CNN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모델을 활용해 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다음날의 </a:t>
            </a:r>
            <a:r>
              <a:rPr lang="ko-KR" altLang="en-US" sz="24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주가지수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를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개의 클래스로 </a:t>
            </a:r>
            <a:r>
              <a:rPr lang="ko-KR" altLang="en-US" sz="24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분류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하여 예측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”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이미지 인식 분야에서 좋은 성능을 보이는 딥러닝 모델인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CNN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시계열 데이터에 적용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일반적으로 시계열 분석에는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RNN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적합하다고 알려졌지만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CNN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활용한 시계열 분석 연구 또한 진행되고 있음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CNN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활용하면 비교적 적은 매개변수를 가지고 결과에 대한 해석이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시각적으로 가능하다는 장점 존재</a:t>
            </a:r>
          </a:p>
        </p:txBody>
      </p:sp>
    </p:spTree>
    <p:extLst>
      <p:ext uri="{BB962C8B-B14F-4D97-AF65-F5344CB8AC3E}">
        <p14:creationId xmlns:p14="http://schemas.microsoft.com/office/powerpoint/2010/main" val="224969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2713252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21" name="자유형 10">
            <a:extLst>
              <a:ext uri="{FF2B5EF4-FFF2-40B4-BE49-F238E27FC236}">
                <a16:creationId xmlns:a16="http://schemas.microsoft.com/office/drawing/2014/main" id="{B317F91D-1D60-49E6-BF23-0F7B847EC0A4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B3037E5D-42FA-451B-93EB-05879A8D748A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F0958182-9FBE-4E03-8C88-AD953CAA4347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10">
            <a:extLst>
              <a:ext uri="{FF2B5EF4-FFF2-40B4-BE49-F238E27FC236}">
                <a16:creationId xmlns:a16="http://schemas.microsoft.com/office/drawing/2014/main" id="{5318938C-B45F-4796-B32C-D9AF52D91F4E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156E76F-F78A-4EDC-BDD4-28C59E495916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9" name="모서리가 둥근 직사각형 40">
              <a:extLst>
                <a:ext uri="{FF2B5EF4-FFF2-40B4-BE49-F238E27FC236}">
                  <a16:creationId xmlns:a16="http://schemas.microsoft.com/office/drawing/2014/main" id="{DA118DE6-5753-4EF0-AD95-2B8F935E84AC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F51D4B-3E01-4F9B-A4C0-C7C13CED3217}"/>
                </a:ext>
              </a:extLst>
            </p:cNvPr>
            <p:cNvSpPr txBox="1"/>
            <p:nvPr/>
          </p:nvSpPr>
          <p:spPr>
            <a:xfrm>
              <a:off x="344220" y="207664"/>
              <a:ext cx="4001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선행 연구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1" name="자유형 10">
            <a:extLst>
              <a:ext uri="{FF2B5EF4-FFF2-40B4-BE49-F238E27FC236}">
                <a16:creationId xmlns:a16="http://schemas.microsoft.com/office/drawing/2014/main" id="{7627E838-5AEB-46D6-848B-665F07169B40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A87B3C-1A7A-4742-9A65-2E1AF6592D04}"/>
              </a:ext>
            </a:extLst>
          </p:cNvPr>
          <p:cNvSpPr txBox="1"/>
          <p:nvPr/>
        </p:nvSpPr>
        <p:spPr>
          <a:xfrm>
            <a:off x="545003" y="1939885"/>
            <a:ext cx="9440826" cy="457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“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기술적 지표와 기계학습을 이용한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KOSPI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주가지수 예측”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박재연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유재필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신현준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 2016, </a:t>
            </a:r>
            <a:r>
              <a:rPr lang="ko-KR" altLang="en-US" sz="1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정보기술아키텍처연구</a:t>
            </a:r>
            <a:endParaRPr lang="en-US" altLang="ko-KR" sz="1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KOSPI200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지수에서 파생된 기술적 지표들을 사용하여 </a:t>
            </a: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SVM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주가지수 예측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Target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(buy, hold, sell)    </a:t>
            </a: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 accuracy : 0.55</a:t>
            </a:r>
          </a:p>
          <a:p>
            <a:pPr fontAlgn="base"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“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딥러닝을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이용한 주가예측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”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이지훈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 2016, </a:t>
            </a:r>
            <a:r>
              <a: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숭실대학교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석사학위 논문</a:t>
            </a:r>
            <a:endParaRPr lang="en-US" altLang="ko-KR" sz="1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KOSPI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상위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종목에 대해 기술적 지표들을 사용하여 </a:t>
            </a: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RNN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주가 예측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Target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(Up, Down)    </a:t>
            </a: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 accuracy : 0.53</a:t>
            </a:r>
          </a:p>
          <a:p>
            <a:pPr fontAlgn="base"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“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강화학습을 이용한 주가 예측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”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이보미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 2018, </a:t>
            </a:r>
            <a:r>
              <a: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한양대학교</a:t>
            </a:r>
            <a:r>
              <a:rPr lang="en-US" altLang="ko-KR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석사학위 논문</a:t>
            </a:r>
            <a:endParaRPr lang="en-US" altLang="ko-KR" sz="1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KOSPI200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지수의 종가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시가에 대한 파생변수들을 사용하여 </a:t>
            </a:r>
            <a:r>
              <a:rPr lang="ko-KR" altLang="en-US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강화학습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주가지수 예측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- Target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(Up, Down)    </a:t>
            </a:r>
            <a:r>
              <a:rPr lang="en-US" altLang="ko-KR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 accuracy : 0.53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0587F6-D759-44E8-B028-BBFD99ECDF8A}"/>
              </a:ext>
            </a:extLst>
          </p:cNvPr>
          <p:cNvSpPr txBox="1"/>
          <p:nvPr/>
        </p:nvSpPr>
        <p:spPr>
          <a:xfrm>
            <a:off x="438490" y="1173567"/>
            <a:ext cx="4604850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KOSPI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시장에서의 주가 예측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분류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55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3430915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F75771BA-70AC-4D44-9351-F425F760F926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6196F9BB-8A18-4EF0-BFA7-8BD83A50C931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자유형 10">
            <a:extLst>
              <a:ext uri="{FF2B5EF4-FFF2-40B4-BE49-F238E27FC236}">
                <a16:creationId xmlns:a16="http://schemas.microsoft.com/office/drawing/2014/main" id="{499F505F-330F-47D8-88BB-52E111EA7833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9C683B27-3BC9-4A40-96BD-E4EE161B39E2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7089FC-93E1-4D7C-A7ED-4A9273514A9E}"/>
              </a:ext>
            </a:extLst>
          </p:cNvPr>
          <p:cNvGrpSpPr/>
          <p:nvPr/>
        </p:nvGrpSpPr>
        <p:grpSpPr>
          <a:xfrm>
            <a:off x="1407155" y="2261642"/>
            <a:ext cx="7371089" cy="4189243"/>
            <a:chOff x="629277" y="2916807"/>
            <a:chExt cx="6914308" cy="37953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4FF9AB-B926-48DC-A6BC-88C9AA05F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277" y="2916807"/>
              <a:ext cx="6856345" cy="339748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D6180-E7E0-4DC0-8FD9-E6AD4B69EFBB}"/>
                </a:ext>
              </a:extLst>
            </p:cNvPr>
            <p:cNvSpPr txBox="1"/>
            <p:nvPr/>
          </p:nvSpPr>
          <p:spPr>
            <a:xfrm>
              <a:off x="3178662" y="6377589"/>
              <a:ext cx="4364923" cy="334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한국거래소 정보데이터시스템 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(www.krx.co.kr)</a:t>
              </a:r>
              <a:endParaRPr lang="ko-KR" altLang="en-US" sz="11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EA3BED-7899-46F0-ABC4-1EB9139D18B9}"/>
              </a:ext>
            </a:extLst>
          </p:cNvPr>
          <p:cNvSpPr txBox="1"/>
          <p:nvPr/>
        </p:nvSpPr>
        <p:spPr>
          <a:xfrm>
            <a:off x="578477" y="1316692"/>
            <a:ext cx="5400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2016-2020 5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년간의 일별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KOSPI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주가지수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669121-7815-432C-A83A-AAEB690A8D27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31" name="모서리가 둥근 직사각형 40">
              <a:extLst>
                <a:ext uri="{FF2B5EF4-FFF2-40B4-BE49-F238E27FC236}">
                  <a16:creationId xmlns:a16="http://schemas.microsoft.com/office/drawing/2014/main" id="{BA2F0C97-2B97-4325-A77F-B4B6F446BBC9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27F195-5AF6-464F-A0E6-6267327D5825}"/>
                </a:ext>
              </a:extLst>
            </p:cNvPr>
            <p:cNvSpPr txBox="1"/>
            <p:nvPr/>
          </p:nvSpPr>
          <p:spPr>
            <a:xfrm>
              <a:off x="344220" y="207664"/>
              <a:ext cx="43031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KOSPI </a:t>
              </a:r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지수 데이터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3" name="자유형 10">
            <a:extLst>
              <a:ext uri="{FF2B5EF4-FFF2-40B4-BE49-F238E27FC236}">
                <a16:creationId xmlns:a16="http://schemas.microsoft.com/office/drawing/2014/main" id="{3AFB3013-59D3-46F5-9A78-39F772FB944E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346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3430915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F75771BA-70AC-4D44-9351-F425F760F926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6196F9BB-8A18-4EF0-BFA7-8BD83A50C931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자유형 10">
            <a:extLst>
              <a:ext uri="{FF2B5EF4-FFF2-40B4-BE49-F238E27FC236}">
                <a16:creationId xmlns:a16="http://schemas.microsoft.com/office/drawing/2014/main" id="{499F505F-330F-47D8-88BB-52E111EA7833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9C683B27-3BC9-4A40-96BD-E4EE161B39E2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DCEAE00-E76B-4C1D-A291-2648341E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93" y="1374675"/>
            <a:ext cx="7608106" cy="37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액자 28">
            <a:extLst>
              <a:ext uri="{FF2B5EF4-FFF2-40B4-BE49-F238E27FC236}">
                <a16:creationId xmlns:a16="http://schemas.microsoft.com/office/drawing/2014/main" id="{0099D2D5-4E37-4045-84C3-536D4CEAD2C6}"/>
              </a:ext>
            </a:extLst>
          </p:cNvPr>
          <p:cNvSpPr/>
          <p:nvPr/>
        </p:nvSpPr>
        <p:spPr>
          <a:xfrm>
            <a:off x="6771471" y="2631577"/>
            <a:ext cx="1325398" cy="2270361"/>
          </a:xfrm>
          <a:prstGeom prst="frame">
            <a:avLst>
              <a:gd name="adj1" fmla="val 35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65853E3-9A8B-4653-8006-DB023396541E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34" name="모서리가 둥근 직사각형 40">
              <a:extLst>
                <a:ext uri="{FF2B5EF4-FFF2-40B4-BE49-F238E27FC236}">
                  <a16:creationId xmlns:a16="http://schemas.microsoft.com/office/drawing/2014/main" id="{65E544F6-0F41-4413-8A1C-67B810D7060D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A3391D-459F-47BB-827E-91E74B03F9EE}"/>
                </a:ext>
              </a:extLst>
            </p:cNvPr>
            <p:cNvSpPr txBox="1"/>
            <p:nvPr/>
          </p:nvSpPr>
          <p:spPr>
            <a:xfrm>
              <a:off x="344220" y="207664"/>
              <a:ext cx="43031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KOSPI</a:t>
              </a:r>
              <a:r>
                <a:rPr lang="ko-KR" altLang="en-US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지수 종가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6" name="자유형 10">
            <a:extLst>
              <a:ext uri="{FF2B5EF4-FFF2-40B4-BE49-F238E27FC236}">
                <a16:creationId xmlns:a16="http://schemas.microsoft.com/office/drawing/2014/main" id="{F8500A69-A21A-4CD7-AC25-CAB4724AFFC7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0EAB7F-0B1C-44D1-8AFA-41C0620975F3}"/>
              </a:ext>
            </a:extLst>
          </p:cNvPr>
          <p:cNvGrpSpPr/>
          <p:nvPr/>
        </p:nvGrpSpPr>
        <p:grpSpPr>
          <a:xfrm>
            <a:off x="1273055" y="5452369"/>
            <a:ext cx="7710765" cy="943976"/>
            <a:chOff x="1601180" y="5371749"/>
            <a:chExt cx="7710765" cy="94397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97D0BD-AD82-475F-809F-BE5ADD6799C7}"/>
                </a:ext>
              </a:extLst>
            </p:cNvPr>
            <p:cNvSpPr txBox="1"/>
            <p:nvPr/>
          </p:nvSpPr>
          <p:spPr>
            <a:xfrm>
              <a:off x="1601180" y="5371749"/>
              <a:ext cx="7710765" cy="943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주가 지수는 </a:t>
              </a:r>
              <a:r>
                <a:rPr lang="ko-KR" altLang="en-US" sz="2000" dirty="0">
                  <a:solidFill>
                    <a:srgbClr val="FF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외부적인 영향</a:t>
              </a:r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을 많이 받고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매우 </a:t>
              </a:r>
              <a:r>
                <a:rPr lang="ko-KR" altLang="en-US" sz="2000" dirty="0">
                  <a:solidFill>
                    <a:srgbClr val="FF0000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불규칙적</a:t>
              </a:r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임</a:t>
              </a:r>
              <a:endPara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      </a:t>
              </a:r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코로나의 영향으로 주가지수 급락</a:t>
              </a:r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이후 주식투자 열풍으로 급상승</a:t>
              </a:r>
              <a:endParaRPr lang="en-US" altLang="ko-KR" sz="20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3B1E39CB-809A-4D84-A899-44E6279BB100}"/>
                </a:ext>
              </a:extLst>
            </p:cNvPr>
            <p:cNvSpPr/>
            <p:nvPr/>
          </p:nvSpPr>
          <p:spPr>
            <a:xfrm>
              <a:off x="1783699" y="6048103"/>
              <a:ext cx="277565" cy="120021"/>
            </a:xfrm>
            <a:prstGeom prst="rightArrow">
              <a:avLst>
                <a:gd name="adj1" fmla="val 35135"/>
                <a:gd name="adj2" fmla="val 72298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5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3430915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F75771BA-70AC-4D44-9351-F425F760F926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6196F9BB-8A18-4EF0-BFA7-8BD83A50C931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자유형 10">
            <a:extLst>
              <a:ext uri="{FF2B5EF4-FFF2-40B4-BE49-F238E27FC236}">
                <a16:creationId xmlns:a16="http://schemas.microsoft.com/office/drawing/2014/main" id="{499F505F-330F-47D8-88BB-52E111EA7833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9C683B27-3BC9-4A40-96BD-E4EE161B39E2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85C1D7-D1A3-4E62-ABCC-61BA58CBD0D2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0C9D6D8E-9279-431A-8560-577EDA9986DA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862F33-D489-4C29-84C1-7AA16C61C50D}"/>
                </a:ext>
              </a:extLst>
            </p:cNvPr>
            <p:cNvSpPr txBox="1"/>
            <p:nvPr/>
          </p:nvSpPr>
          <p:spPr>
            <a:xfrm>
              <a:off x="344220" y="207664"/>
              <a:ext cx="4176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Target : Trend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F8354BA-0468-47BE-B022-5B6058E1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7" y="1535445"/>
            <a:ext cx="4918660" cy="452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20C76A-89A1-46A2-8FAA-A0D5EC20EE72}"/>
              </a:ext>
            </a:extLst>
          </p:cNvPr>
          <p:cNvSpPr txBox="1"/>
          <p:nvPr/>
        </p:nvSpPr>
        <p:spPr>
          <a:xfrm>
            <a:off x="5236693" y="2041062"/>
            <a:ext cx="4918660" cy="366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“A hybrid stock trading framework integrating technical analysis with machine learning techniques”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Rajashree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Dash,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Pradipta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Kishore Dash,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2016, The Journal of Finance and Data Science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2">
                  <a:lumMod val="7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기계학습 기법과 기술 분석을 통합한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하이브리드 주식 거래 프레임워크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1" name="자유형 10">
            <a:extLst>
              <a:ext uri="{FF2B5EF4-FFF2-40B4-BE49-F238E27FC236}">
                <a16:creationId xmlns:a16="http://schemas.microsoft.com/office/drawing/2014/main" id="{58428771-D34F-4678-83C1-C922C62DDBDA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0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한쪽 모서리가 둥근 사각형 4">
            <a:extLst>
              <a:ext uri="{FF2B5EF4-FFF2-40B4-BE49-F238E27FC236}">
                <a16:creationId xmlns:a16="http://schemas.microsoft.com/office/drawing/2014/main" id="{8C063517-5E2D-497A-B4AE-A4AAE75EE396}"/>
              </a:ext>
            </a:extLst>
          </p:cNvPr>
          <p:cNvSpPr/>
          <p:nvPr/>
        </p:nvSpPr>
        <p:spPr>
          <a:xfrm flipH="1">
            <a:off x="10375900" y="342900"/>
            <a:ext cx="1816100" cy="6515100"/>
          </a:xfrm>
          <a:prstGeom prst="round1Rect">
            <a:avLst>
              <a:gd name="adj" fmla="val 19541"/>
            </a:avLst>
          </a:prstGeom>
          <a:solidFill>
            <a:srgbClr val="1F2C59"/>
          </a:solidFill>
          <a:ln>
            <a:noFill/>
          </a:ln>
          <a:effectLst>
            <a:outerShdw blurRad="114300" dist="127000" sx="95000" sy="95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057FC7-FA6D-4DD0-9019-13F80EEB78BC}"/>
              </a:ext>
            </a:extLst>
          </p:cNvPr>
          <p:cNvSpPr/>
          <p:nvPr/>
        </p:nvSpPr>
        <p:spPr>
          <a:xfrm>
            <a:off x="0" y="0"/>
            <a:ext cx="12192000" cy="342900"/>
          </a:xfrm>
          <a:prstGeom prst="rect">
            <a:avLst/>
          </a:prstGeom>
          <a:solidFill>
            <a:srgbClr val="C9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E59DD1F-A853-4C1B-99DD-13E7EA882D1A}"/>
              </a:ext>
            </a:extLst>
          </p:cNvPr>
          <p:cNvGrpSpPr/>
          <p:nvPr/>
        </p:nvGrpSpPr>
        <p:grpSpPr>
          <a:xfrm>
            <a:off x="10439217" y="3430915"/>
            <a:ext cx="1752783" cy="618828"/>
            <a:chOff x="221964" y="1817312"/>
            <a:chExt cx="1571135" cy="514350"/>
          </a:xfrm>
        </p:grpSpPr>
        <p:sp>
          <p:nvSpPr>
            <p:cNvPr id="84" name="양쪽 모서리가 둥근 사각형 26">
              <a:extLst>
                <a:ext uri="{FF2B5EF4-FFF2-40B4-BE49-F238E27FC236}">
                  <a16:creationId xmlns:a16="http://schemas.microsoft.com/office/drawing/2014/main" id="{9DAF437D-1B11-4499-9759-8C9CDCC1A971}"/>
                </a:ext>
              </a:extLst>
            </p:cNvPr>
            <p:cNvSpPr/>
            <p:nvPr/>
          </p:nvSpPr>
          <p:spPr>
            <a:xfrm rot="16200000">
              <a:off x="822292" y="1360854"/>
              <a:ext cx="514350" cy="1427265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b="1" dirty="0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C501B333-E14E-4832-97C6-0B361D0BFB08}"/>
                </a:ext>
              </a:extLst>
            </p:cNvPr>
            <p:cNvGrpSpPr/>
            <p:nvPr/>
          </p:nvGrpSpPr>
          <p:grpSpPr>
            <a:xfrm>
              <a:off x="221964" y="1872253"/>
              <a:ext cx="398654" cy="378518"/>
              <a:chOff x="221964" y="1872253"/>
              <a:chExt cx="398654" cy="378518"/>
            </a:xfr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86" name="모서리가 둥근 직사각형 27">
                <a:extLst>
                  <a:ext uri="{FF2B5EF4-FFF2-40B4-BE49-F238E27FC236}">
                    <a16:creationId xmlns:a16="http://schemas.microsoft.com/office/drawing/2014/main" id="{A5E69B01-0CBC-4208-9233-E4B4A0F8CB6C}"/>
                  </a:ext>
                </a:extLst>
              </p:cNvPr>
              <p:cNvSpPr/>
              <p:nvPr/>
            </p:nvSpPr>
            <p:spPr>
              <a:xfrm>
                <a:off x="221964" y="1872253"/>
                <a:ext cx="398653" cy="374898"/>
              </a:xfrm>
              <a:prstGeom prst="roundRect">
                <a:avLst>
                  <a:gd name="adj" fmla="val 33182"/>
                </a:avLst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C6580E02-9F8E-47ED-BB6B-F516BA456BBF}"/>
                  </a:ext>
                </a:extLst>
              </p:cNvPr>
              <p:cNvSpPr/>
              <p:nvPr/>
            </p:nvSpPr>
            <p:spPr>
              <a:xfrm rot="16200000">
                <a:off x="351072" y="1981225"/>
                <a:ext cx="254570" cy="284522"/>
              </a:xfrm>
              <a:prstGeom prst="rtTriangle">
                <a:avLst/>
              </a:prstGeom>
              <a:solidFill>
                <a:srgbClr val="5DE2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8944774-89EB-4C8E-BA6D-F396E9C64807}"/>
              </a:ext>
            </a:extLst>
          </p:cNvPr>
          <p:cNvGrpSpPr/>
          <p:nvPr/>
        </p:nvGrpSpPr>
        <p:grpSpPr>
          <a:xfrm>
            <a:off x="10538337" y="1433577"/>
            <a:ext cx="246508" cy="937470"/>
            <a:chOff x="313321" y="1990752"/>
            <a:chExt cx="193117" cy="744335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C6BE23CA-11C6-4C9B-BFD0-7D401A26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14" y="2561356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435D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3" name="Group 12">
              <a:extLst>
                <a:ext uri="{FF2B5EF4-FFF2-40B4-BE49-F238E27FC236}">
                  <a16:creationId xmlns:a16="http://schemas.microsoft.com/office/drawing/2014/main" id="{8BF5E553-C148-4C94-9CA5-160A83AAC67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3321" y="1990752"/>
              <a:ext cx="193117" cy="153620"/>
              <a:chOff x="6124" y="305"/>
              <a:chExt cx="841" cy="669"/>
            </a:xfrm>
            <a:solidFill>
              <a:srgbClr val="435DBE"/>
            </a:solidFill>
          </p:grpSpPr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A559B615-E759-4E5C-B99B-F8602CD8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655730FE-6017-420F-A353-EF24EB46F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A4DDBD-3794-44DA-BE09-24E4BDCB2C44}"/>
              </a:ext>
            </a:extLst>
          </p:cNvPr>
          <p:cNvSpPr txBox="1"/>
          <p:nvPr/>
        </p:nvSpPr>
        <p:spPr>
          <a:xfrm>
            <a:off x="10943629" y="1379570"/>
            <a:ext cx="115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목차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배경 및 목표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활용 데이터</a:t>
            </a:r>
            <a:endParaRPr lang="en-US" altLang="ko-KR" sz="1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 기법</a:t>
            </a:r>
            <a:endParaRPr lang="en-US" altLang="ko-KR" sz="14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모델링</a:t>
            </a:r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8A9DE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8A9DE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92" name="자유형 10">
            <a:extLst>
              <a:ext uri="{FF2B5EF4-FFF2-40B4-BE49-F238E27FC236}">
                <a16:creationId xmlns:a16="http://schemas.microsoft.com/office/drawing/2014/main" id="{F75771BA-70AC-4D44-9351-F425F760F926}"/>
              </a:ext>
            </a:extLst>
          </p:cNvPr>
          <p:cNvSpPr>
            <a:spLocks/>
          </p:cNvSpPr>
          <p:nvPr/>
        </p:nvSpPr>
        <p:spPr bwMode="auto">
          <a:xfrm>
            <a:off x="10564180" y="3636108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6196F9BB-8A18-4EF0-BFA7-8BD83A50C931}"/>
              </a:ext>
            </a:extLst>
          </p:cNvPr>
          <p:cNvSpPr>
            <a:spLocks noEditPoints="1"/>
          </p:cNvSpPr>
          <p:nvPr/>
        </p:nvSpPr>
        <p:spPr bwMode="auto">
          <a:xfrm>
            <a:off x="10605310" y="5843737"/>
            <a:ext cx="134509" cy="22322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자유형 10">
            <a:extLst>
              <a:ext uri="{FF2B5EF4-FFF2-40B4-BE49-F238E27FC236}">
                <a16:creationId xmlns:a16="http://schemas.microsoft.com/office/drawing/2014/main" id="{499F505F-330F-47D8-88BB-52E111EA7833}"/>
              </a:ext>
            </a:extLst>
          </p:cNvPr>
          <p:cNvSpPr>
            <a:spLocks/>
          </p:cNvSpPr>
          <p:nvPr/>
        </p:nvSpPr>
        <p:spPr bwMode="auto">
          <a:xfrm>
            <a:off x="10559547" y="5094950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자유형 10">
            <a:extLst>
              <a:ext uri="{FF2B5EF4-FFF2-40B4-BE49-F238E27FC236}">
                <a16:creationId xmlns:a16="http://schemas.microsoft.com/office/drawing/2014/main" id="{9C683B27-3BC9-4A40-96BD-E4EE161B39E2}"/>
              </a:ext>
            </a:extLst>
          </p:cNvPr>
          <p:cNvSpPr>
            <a:spLocks/>
          </p:cNvSpPr>
          <p:nvPr/>
        </p:nvSpPr>
        <p:spPr bwMode="auto">
          <a:xfrm>
            <a:off x="10564180" y="4355409"/>
            <a:ext cx="204084" cy="17286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8360C4-A44D-4FC3-9646-A96EBE5F7EDB}"/>
              </a:ext>
            </a:extLst>
          </p:cNvPr>
          <p:cNvGrpSpPr/>
          <p:nvPr/>
        </p:nvGrpSpPr>
        <p:grpSpPr>
          <a:xfrm>
            <a:off x="1543062" y="1161699"/>
            <a:ext cx="7120815" cy="1174830"/>
            <a:chOff x="821702" y="1121059"/>
            <a:chExt cx="7373186" cy="11748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72811A-4200-4E65-BEC5-B8C493356D1B}"/>
                </a:ext>
              </a:extLst>
            </p:cNvPr>
            <p:cNvSpPr txBox="1"/>
            <p:nvPr/>
          </p:nvSpPr>
          <p:spPr>
            <a:xfrm>
              <a:off x="821702" y="1318738"/>
              <a:ext cx="4177776" cy="560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MA : 15</a:t>
              </a:r>
              <a:r>
                <a:rPr lang="ko-KR" altLang="en-US" sz="24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일간 종가의 이동평균</a:t>
              </a:r>
              <a:endParaRPr lang="en-US" altLang="ko-KR" sz="2400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ECC7BE2-1EF7-48F0-BC70-C2C38A99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8649" y="1121059"/>
              <a:ext cx="2896239" cy="1174830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755B9A-302B-4DC0-AD59-10A24CF2D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13" y="2564845"/>
            <a:ext cx="8072433" cy="399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85C1D7-D1A3-4E62-ABCC-61BA58CBD0D2}"/>
              </a:ext>
            </a:extLst>
          </p:cNvPr>
          <p:cNvGrpSpPr/>
          <p:nvPr/>
        </p:nvGrpSpPr>
        <p:grpSpPr>
          <a:xfrm>
            <a:off x="344220" y="139023"/>
            <a:ext cx="4303195" cy="778634"/>
            <a:chOff x="344220" y="139023"/>
            <a:chExt cx="4303195" cy="778634"/>
          </a:xfrm>
        </p:grpSpPr>
        <p:sp>
          <p:nvSpPr>
            <p:cNvPr id="28" name="모서리가 둥근 직사각형 40">
              <a:extLst>
                <a:ext uri="{FF2B5EF4-FFF2-40B4-BE49-F238E27FC236}">
                  <a16:creationId xmlns:a16="http://schemas.microsoft.com/office/drawing/2014/main" id="{0C9D6D8E-9279-431A-8560-577EDA9986DA}"/>
                </a:ext>
              </a:extLst>
            </p:cNvPr>
            <p:cNvSpPr/>
            <p:nvPr/>
          </p:nvSpPr>
          <p:spPr>
            <a:xfrm>
              <a:off x="344221" y="139023"/>
              <a:ext cx="4303194" cy="7786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15900" dist="241300" dir="5400000" sx="95000" sy="95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latinLnBrk="0">
                <a:lnSpc>
                  <a:spcPct val="150000"/>
                </a:lnSpc>
                <a:defRPr/>
              </a:pPr>
              <a:endParaRPr lang="en-US" altLang="ko-KR" sz="24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862F33-D489-4C29-84C1-7AA16C61C50D}"/>
                </a:ext>
              </a:extLst>
            </p:cNvPr>
            <p:cNvSpPr txBox="1"/>
            <p:nvPr/>
          </p:nvSpPr>
          <p:spPr>
            <a:xfrm>
              <a:off x="344220" y="207664"/>
              <a:ext cx="4176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tx2">
                      <a:lumMod val="7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Target : Trend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32" name="자유형 10">
            <a:extLst>
              <a:ext uri="{FF2B5EF4-FFF2-40B4-BE49-F238E27FC236}">
                <a16:creationId xmlns:a16="http://schemas.microsoft.com/office/drawing/2014/main" id="{85C9E4E1-3CE0-4008-A05F-682127BCFC66}"/>
              </a:ext>
            </a:extLst>
          </p:cNvPr>
          <p:cNvSpPr>
            <a:spLocks/>
          </p:cNvSpPr>
          <p:nvPr/>
        </p:nvSpPr>
        <p:spPr bwMode="auto">
          <a:xfrm>
            <a:off x="10555710" y="2917452"/>
            <a:ext cx="202485" cy="1748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35DB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74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1352</Words>
  <Application>Microsoft Office PowerPoint</Application>
  <PresentationFormat>와이드스크린</PresentationFormat>
  <Paragraphs>682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12롯데마트드림Medium</vt:lpstr>
      <vt:lpstr>Arial</vt:lpstr>
      <vt:lpstr>12롯데마트드림Bold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이재권</dc:creator>
  <cp:lastModifiedBy>이재권</cp:lastModifiedBy>
  <cp:revision>113</cp:revision>
  <dcterms:created xsi:type="dcterms:W3CDTF">2021-01-31T08:39:33Z</dcterms:created>
  <dcterms:modified xsi:type="dcterms:W3CDTF">2021-02-14T07:59:33Z</dcterms:modified>
</cp:coreProperties>
</file>